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0"/>
  </p:notesMasterIdLst>
  <p:handoutMasterIdLst>
    <p:handoutMasterId r:id="rId31"/>
  </p:handoutMasterIdLst>
  <p:sldIdLst>
    <p:sldId id="256" r:id="rId2"/>
    <p:sldId id="257" r:id="rId3"/>
    <p:sldId id="330" r:id="rId4"/>
    <p:sldId id="274" r:id="rId5"/>
    <p:sldId id="273" r:id="rId6"/>
    <p:sldId id="275" r:id="rId7"/>
    <p:sldId id="319" r:id="rId8"/>
    <p:sldId id="320" r:id="rId9"/>
    <p:sldId id="313" r:id="rId10"/>
    <p:sldId id="314" r:id="rId11"/>
    <p:sldId id="291" r:id="rId12"/>
    <p:sldId id="295" r:id="rId13"/>
    <p:sldId id="296" r:id="rId14"/>
    <p:sldId id="297" r:id="rId15"/>
    <p:sldId id="298" r:id="rId16"/>
    <p:sldId id="316" r:id="rId17"/>
    <p:sldId id="300" r:id="rId18"/>
    <p:sldId id="317" r:id="rId19"/>
    <p:sldId id="318" r:id="rId20"/>
    <p:sldId id="322" r:id="rId21"/>
    <p:sldId id="327" r:id="rId22"/>
    <p:sldId id="328" r:id="rId23"/>
    <p:sldId id="331" r:id="rId24"/>
    <p:sldId id="329" r:id="rId25"/>
    <p:sldId id="311" r:id="rId26"/>
    <p:sldId id="315" r:id="rId27"/>
    <p:sldId id="294" r:id="rId28"/>
    <p:sldId id="289" r:id="rId29"/>
  </p:sldIdLst>
  <p:sldSz cx="9144000" cy="5143500" type="screen16x9"/>
  <p:notesSz cx="6858000" cy="9144000"/>
  <p:embeddedFontLst>
    <p:embeddedFont>
      <p:font typeface="League Spartan" panose="020B0604020202020204" charset="0"/>
      <p:regular r:id="rId32"/>
      <p:bold r:id="rId33"/>
    </p:embeddedFont>
    <p:embeddedFont>
      <p:font typeface="Calibri" panose="020F0502020204030204" pitchFamily="34" charset="0"/>
      <p:regular r:id="rId34"/>
      <p:bold r:id="rId35"/>
      <p:italic r:id="rId36"/>
      <p:boldItalic r:id="rId37"/>
    </p:embeddedFont>
    <p:embeddedFont>
      <p:font typeface="Inter"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p:scale>
          <a:sx n="100" d="100"/>
          <a:sy n="100" d="100"/>
        </p:scale>
        <p:origin x="272" y="-540"/>
      </p:cViewPr>
      <p:guideLst>
        <p:guide orient="horz" pos="162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7AE79-73E9-4F68-BFEC-A0AA10534200}" type="doc">
      <dgm:prSet loTypeId="urn:microsoft.com/office/officeart/2005/8/layout/radial6" loCatId="relationship" qsTypeId="urn:microsoft.com/office/officeart/2005/8/quickstyle/simple2" qsCatId="simple" csTypeId="urn:microsoft.com/office/officeart/2005/8/colors/colorful2" csCatId="colorful" phldr="1"/>
      <dgm:spPr/>
      <dgm:t>
        <a:bodyPr/>
        <a:lstStyle/>
        <a:p>
          <a:endParaRPr lang="en-IN"/>
        </a:p>
      </dgm:t>
    </dgm:pt>
    <dgm:pt modelId="{DE9F3CFF-332E-406F-A8E5-411D99711859}">
      <dgm:prSet phldrT="[Text]" custT="1"/>
      <dgm:spPr>
        <a:solidFill>
          <a:srgbClr val="FFC000">
            <a:alpha val="59000"/>
          </a:srgbClr>
        </a:solidFill>
      </dgm:spPr>
      <dgm:t>
        <a:bodyPr/>
        <a:lstStyle/>
        <a:p>
          <a:r>
            <a:rPr lang="en-US" sz="1600" dirty="0" smtClean="0">
              <a:latin typeface="Times New Roman" panose="02020603050405020304" pitchFamily="18" charset="0"/>
              <a:cs typeface="Times New Roman" panose="02020603050405020304" pitchFamily="18" charset="0"/>
            </a:rPr>
            <a:t>Mode of E-way Bill generation</a:t>
          </a:r>
          <a:endParaRPr lang="en-IN" sz="1600" dirty="0">
            <a:latin typeface="Times New Roman" panose="02020603050405020304" pitchFamily="18" charset="0"/>
            <a:cs typeface="Times New Roman" panose="02020603050405020304" pitchFamily="18" charset="0"/>
          </a:endParaRPr>
        </a:p>
      </dgm:t>
    </dgm:pt>
    <dgm:pt modelId="{D211FB95-3CFE-40D4-99A2-B6B9C51B8681}" type="parTrans" cxnId="{01B17B81-6048-409D-9B60-0E4B80D45399}">
      <dgm:prSet/>
      <dgm:spPr/>
      <dgm:t>
        <a:bodyPr/>
        <a:lstStyle/>
        <a:p>
          <a:endParaRPr lang="en-IN"/>
        </a:p>
      </dgm:t>
    </dgm:pt>
    <dgm:pt modelId="{117D6C6E-44CA-4710-AE88-D3EBB891A619}" type="sibTrans" cxnId="{01B17B81-6048-409D-9B60-0E4B80D45399}">
      <dgm:prSet/>
      <dgm:spPr/>
      <dgm:t>
        <a:bodyPr/>
        <a:lstStyle/>
        <a:p>
          <a:endParaRPr lang="en-IN"/>
        </a:p>
      </dgm:t>
    </dgm:pt>
    <dgm:pt modelId="{03D9ACFA-9529-4796-A81A-052D70E672B5}">
      <dgm:prSet phldrT="[Text]" custT="1"/>
      <dgm:spPr/>
      <dgm:t>
        <a:bodyPr/>
        <a:lstStyle/>
        <a:p>
          <a:r>
            <a:rPr lang="en-US" sz="1400" dirty="0" smtClean="0">
              <a:latin typeface="Times New Roman" panose="02020603050405020304" pitchFamily="18" charset="0"/>
              <a:cs typeface="Times New Roman" panose="02020603050405020304" pitchFamily="18" charset="0"/>
            </a:rPr>
            <a:t>Web-Online Based</a:t>
          </a:r>
          <a:endParaRPr lang="en-IN" sz="1400" dirty="0">
            <a:latin typeface="Times New Roman" panose="02020603050405020304" pitchFamily="18" charset="0"/>
            <a:cs typeface="Times New Roman" panose="02020603050405020304" pitchFamily="18" charset="0"/>
          </a:endParaRPr>
        </a:p>
      </dgm:t>
    </dgm:pt>
    <dgm:pt modelId="{C1A28493-4E57-4716-93B8-D11CF3E68A0E}" type="parTrans" cxnId="{8AEEB320-FD18-4C1A-93DE-771CFF712648}">
      <dgm:prSet/>
      <dgm:spPr/>
      <dgm:t>
        <a:bodyPr/>
        <a:lstStyle/>
        <a:p>
          <a:endParaRPr lang="en-IN"/>
        </a:p>
      </dgm:t>
    </dgm:pt>
    <dgm:pt modelId="{4FB19584-05F7-45F9-83C2-1DFC661C6858}" type="sibTrans" cxnId="{8AEEB320-FD18-4C1A-93DE-771CFF712648}">
      <dgm:prSet/>
      <dgm:spPr/>
      <dgm:t>
        <a:bodyPr/>
        <a:lstStyle/>
        <a:p>
          <a:endParaRPr lang="en-IN"/>
        </a:p>
      </dgm:t>
    </dgm:pt>
    <dgm:pt modelId="{E1EB2FFD-26CE-4EC0-9EA0-81B7F0CBC7CD}">
      <dgm:prSet phldrT="[Text]"/>
      <dgm:spPr/>
      <dgm:t>
        <a:bodyPr/>
        <a:lstStyle/>
        <a:p>
          <a:r>
            <a:rPr lang="en-US" dirty="0" smtClean="0">
              <a:latin typeface="Times New Roman" panose="02020603050405020304" pitchFamily="18" charset="0"/>
              <a:cs typeface="Times New Roman" panose="02020603050405020304" pitchFamily="18" charset="0"/>
            </a:rPr>
            <a:t>Android-Mobile App</a:t>
          </a:r>
          <a:endParaRPr lang="en-IN" dirty="0">
            <a:latin typeface="Times New Roman" panose="02020603050405020304" pitchFamily="18" charset="0"/>
            <a:cs typeface="Times New Roman" panose="02020603050405020304" pitchFamily="18" charset="0"/>
          </a:endParaRPr>
        </a:p>
      </dgm:t>
    </dgm:pt>
    <dgm:pt modelId="{663DFA3A-E12C-4E7D-93B8-7A4A68801780}" type="parTrans" cxnId="{693DCE0C-E630-48E8-BACE-02CF3F8A8620}">
      <dgm:prSet/>
      <dgm:spPr/>
      <dgm:t>
        <a:bodyPr/>
        <a:lstStyle/>
        <a:p>
          <a:endParaRPr lang="en-IN"/>
        </a:p>
      </dgm:t>
    </dgm:pt>
    <dgm:pt modelId="{BE8CC778-01E7-48AC-9C97-9BAA5A885853}" type="sibTrans" cxnId="{693DCE0C-E630-48E8-BACE-02CF3F8A8620}">
      <dgm:prSet/>
      <dgm:spPr/>
      <dgm:t>
        <a:bodyPr/>
        <a:lstStyle/>
        <a:p>
          <a:endParaRPr lang="en-IN"/>
        </a:p>
      </dgm:t>
    </dgm:pt>
    <dgm:pt modelId="{F7F105B2-F9AA-4C99-9068-B9F65F6AF681}">
      <dgm:prSet phldrT="[Text]"/>
      <dgm:spPr/>
      <dgm:t>
        <a:bodyPr/>
        <a:lstStyle/>
        <a:p>
          <a:r>
            <a:rPr lang="en-US" dirty="0" smtClean="0">
              <a:latin typeface="Times New Roman" panose="02020603050405020304" pitchFamily="18" charset="0"/>
              <a:cs typeface="Times New Roman" panose="02020603050405020304" pitchFamily="18" charset="0"/>
            </a:rPr>
            <a:t>API-Site-to-Site integration</a:t>
          </a:r>
          <a:endParaRPr lang="en-IN" dirty="0">
            <a:latin typeface="Times New Roman" panose="02020603050405020304" pitchFamily="18" charset="0"/>
            <a:cs typeface="Times New Roman" panose="02020603050405020304" pitchFamily="18" charset="0"/>
          </a:endParaRPr>
        </a:p>
      </dgm:t>
    </dgm:pt>
    <dgm:pt modelId="{56EAA7D9-085F-4858-B367-23E11659567B}" type="parTrans" cxnId="{E145D30B-9FDF-4737-834B-E23FA7F104E1}">
      <dgm:prSet/>
      <dgm:spPr/>
      <dgm:t>
        <a:bodyPr/>
        <a:lstStyle/>
        <a:p>
          <a:endParaRPr lang="en-IN"/>
        </a:p>
      </dgm:t>
    </dgm:pt>
    <dgm:pt modelId="{6F9DD9DC-1C89-44B8-8D73-BF3D9A839997}" type="sibTrans" cxnId="{E145D30B-9FDF-4737-834B-E23FA7F104E1}">
      <dgm:prSet/>
      <dgm:spPr/>
      <dgm:t>
        <a:bodyPr/>
        <a:lstStyle/>
        <a:p>
          <a:endParaRPr lang="en-IN"/>
        </a:p>
      </dgm:t>
    </dgm:pt>
    <dgm:pt modelId="{E52820CF-69DB-4EAC-881D-A4AF6DE488A5}">
      <dgm:prSet phldrT="[Text]"/>
      <dgm:spPr/>
      <dgm:t>
        <a:bodyPr/>
        <a:lstStyle/>
        <a:p>
          <a:r>
            <a:rPr lang="en-US" dirty="0" smtClean="0">
              <a:latin typeface="Times New Roman" panose="02020603050405020304" pitchFamily="18" charset="0"/>
              <a:cs typeface="Times New Roman" panose="02020603050405020304" pitchFamily="18" charset="0"/>
            </a:rPr>
            <a:t>Bulk Generation</a:t>
          </a:r>
          <a:endParaRPr lang="en-IN" dirty="0">
            <a:latin typeface="Times New Roman" panose="02020603050405020304" pitchFamily="18" charset="0"/>
            <a:cs typeface="Times New Roman" panose="02020603050405020304" pitchFamily="18" charset="0"/>
          </a:endParaRPr>
        </a:p>
      </dgm:t>
    </dgm:pt>
    <dgm:pt modelId="{110F44F8-5B5A-478F-B159-5BB2544B73B8}" type="parTrans" cxnId="{612AF3A0-2E4D-4B0F-AEF0-A6CF4D002B54}">
      <dgm:prSet/>
      <dgm:spPr/>
      <dgm:t>
        <a:bodyPr/>
        <a:lstStyle/>
        <a:p>
          <a:endParaRPr lang="en-IN"/>
        </a:p>
      </dgm:t>
    </dgm:pt>
    <dgm:pt modelId="{64541C7F-1935-4211-B00C-363ECBACE030}" type="sibTrans" cxnId="{612AF3A0-2E4D-4B0F-AEF0-A6CF4D002B54}">
      <dgm:prSet/>
      <dgm:spPr/>
      <dgm:t>
        <a:bodyPr/>
        <a:lstStyle/>
        <a:p>
          <a:endParaRPr lang="en-IN"/>
        </a:p>
      </dgm:t>
    </dgm:pt>
    <dgm:pt modelId="{35238C69-A277-457A-B828-2B7B7554B257}">
      <dgm:prSet phldrT="[Text]" custT="1"/>
      <dgm:spPr/>
      <dgm:t>
        <a:bodyPr/>
        <a:lstStyle/>
        <a:p>
          <a:r>
            <a:rPr lang="en-US" sz="1400" dirty="0" smtClean="0">
              <a:latin typeface="Times New Roman" panose="02020603050405020304" pitchFamily="18" charset="0"/>
              <a:cs typeface="Times New Roman" panose="02020603050405020304" pitchFamily="18" charset="0"/>
            </a:rPr>
            <a:t>SMS-Through Mobile</a:t>
          </a:r>
          <a:endParaRPr lang="en-IN" sz="1400" dirty="0">
            <a:latin typeface="Times New Roman" panose="02020603050405020304" pitchFamily="18" charset="0"/>
            <a:cs typeface="Times New Roman" panose="02020603050405020304" pitchFamily="18" charset="0"/>
          </a:endParaRPr>
        </a:p>
      </dgm:t>
    </dgm:pt>
    <dgm:pt modelId="{4D35AB01-3B56-4C67-A4C5-7FD0268C4525}" type="parTrans" cxnId="{849C074F-B3A0-4015-AD59-451261B07A5C}">
      <dgm:prSet/>
      <dgm:spPr/>
      <dgm:t>
        <a:bodyPr/>
        <a:lstStyle/>
        <a:p>
          <a:endParaRPr lang="en-IN"/>
        </a:p>
      </dgm:t>
    </dgm:pt>
    <dgm:pt modelId="{2DFE74F2-75E0-44DE-9AA7-02CCEAEF5053}" type="sibTrans" cxnId="{849C074F-B3A0-4015-AD59-451261B07A5C}">
      <dgm:prSet/>
      <dgm:spPr/>
      <dgm:t>
        <a:bodyPr/>
        <a:lstStyle/>
        <a:p>
          <a:endParaRPr lang="en-IN"/>
        </a:p>
      </dgm:t>
    </dgm:pt>
    <dgm:pt modelId="{26FF2202-3550-4DA9-A519-922C26F88610}">
      <dgm:prSet phldrT="[Text]" custT="1"/>
      <dgm:spPr/>
      <dgm:t>
        <a:bodyPr/>
        <a:lstStyle/>
        <a:p>
          <a:r>
            <a:rPr lang="en-US" sz="1400" dirty="0" err="1" smtClean="0">
              <a:latin typeface="Times New Roman" panose="02020603050405020304" pitchFamily="18" charset="0"/>
              <a:cs typeface="Times New Roman" panose="02020603050405020304" pitchFamily="18" charset="0"/>
            </a:rPr>
            <a:t>Suvidha</a:t>
          </a:r>
          <a:r>
            <a:rPr lang="en-US" sz="1400" dirty="0" smtClean="0">
              <a:latin typeface="Times New Roman" panose="02020603050405020304" pitchFamily="18" charset="0"/>
              <a:cs typeface="Times New Roman" panose="02020603050405020304" pitchFamily="18" charset="0"/>
            </a:rPr>
            <a:t> Provider-3</a:t>
          </a:r>
          <a:r>
            <a:rPr lang="en-US" sz="1400" baseline="30000" dirty="0" smtClean="0">
              <a:latin typeface="Times New Roman" panose="02020603050405020304" pitchFamily="18" charset="0"/>
              <a:cs typeface="Times New Roman" panose="02020603050405020304" pitchFamily="18" charset="0"/>
            </a:rPr>
            <a:t>rd</a:t>
          </a:r>
          <a:r>
            <a:rPr lang="en-US" sz="1400" dirty="0" smtClean="0">
              <a:latin typeface="Times New Roman" panose="02020603050405020304" pitchFamily="18" charset="0"/>
              <a:cs typeface="Times New Roman" panose="02020603050405020304" pitchFamily="18" charset="0"/>
            </a:rPr>
            <a:t> party based</a:t>
          </a:r>
          <a:endParaRPr lang="en-IN" sz="1400" dirty="0">
            <a:latin typeface="Times New Roman" panose="02020603050405020304" pitchFamily="18" charset="0"/>
            <a:cs typeface="Times New Roman" panose="02020603050405020304" pitchFamily="18" charset="0"/>
          </a:endParaRPr>
        </a:p>
      </dgm:t>
    </dgm:pt>
    <dgm:pt modelId="{CE33580B-F597-4437-AD00-20BC8CBA202C}" type="parTrans" cxnId="{07507535-4E5B-4E62-A8EA-6FBC588B31E5}">
      <dgm:prSet/>
      <dgm:spPr/>
      <dgm:t>
        <a:bodyPr/>
        <a:lstStyle/>
        <a:p>
          <a:endParaRPr lang="en-IN"/>
        </a:p>
      </dgm:t>
    </dgm:pt>
    <dgm:pt modelId="{5E72FE70-3DFB-4A72-AFEC-EB867064A8A1}" type="sibTrans" cxnId="{07507535-4E5B-4E62-A8EA-6FBC588B31E5}">
      <dgm:prSet/>
      <dgm:spPr/>
      <dgm:t>
        <a:bodyPr/>
        <a:lstStyle/>
        <a:p>
          <a:endParaRPr lang="en-IN"/>
        </a:p>
      </dgm:t>
    </dgm:pt>
    <dgm:pt modelId="{B633FF63-92F7-4684-858D-91828B159250}" type="pres">
      <dgm:prSet presAssocID="{F257AE79-73E9-4F68-BFEC-A0AA10534200}" presName="Name0" presStyleCnt="0">
        <dgm:presLayoutVars>
          <dgm:chMax val="1"/>
          <dgm:dir/>
          <dgm:animLvl val="ctr"/>
          <dgm:resizeHandles val="exact"/>
        </dgm:presLayoutVars>
      </dgm:prSet>
      <dgm:spPr/>
      <dgm:t>
        <a:bodyPr/>
        <a:lstStyle/>
        <a:p>
          <a:endParaRPr lang="en-IN"/>
        </a:p>
      </dgm:t>
    </dgm:pt>
    <dgm:pt modelId="{6C30C235-79C5-4703-AA25-E54C4A4077D5}" type="pres">
      <dgm:prSet presAssocID="{DE9F3CFF-332E-406F-A8E5-411D99711859}" presName="centerShape" presStyleLbl="node0" presStyleIdx="0" presStyleCnt="1" custLinFactNeighborY="287"/>
      <dgm:spPr/>
      <dgm:t>
        <a:bodyPr/>
        <a:lstStyle/>
        <a:p>
          <a:endParaRPr lang="en-IN"/>
        </a:p>
      </dgm:t>
    </dgm:pt>
    <dgm:pt modelId="{0A660AC8-F97D-41B2-B8C2-375CD749B62A}" type="pres">
      <dgm:prSet presAssocID="{03D9ACFA-9529-4796-A81A-052D70E672B5}" presName="node" presStyleLbl="node1" presStyleIdx="0" presStyleCnt="6">
        <dgm:presLayoutVars>
          <dgm:bulletEnabled val="1"/>
        </dgm:presLayoutVars>
      </dgm:prSet>
      <dgm:spPr/>
      <dgm:t>
        <a:bodyPr/>
        <a:lstStyle/>
        <a:p>
          <a:endParaRPr lang="en-IN"/>
        </a:p>
      </dgm:t>
    </dgm:pt>
    <dgm:pt modelId="{5C8CF05F-2170-4FED-843B-CC96197C0A53}" type="pres">
      <dgm:prSet presAssocID="{03D9ACFA-9529-4796-A81A-052D70E672B5}" presName="dummy" presStyleCnt="0"/>
      <dgm:spPr/>
    </dgm:pt>
    <dgm:pt modelId="{F8E5EC89-8C5A-4DDC-BBA2-250A90B28765}" type="pres">
      <dgm:prSet presAssocID="{4FB19584-05F7-45F9-83C2-1DFC661C6858}" presName="sibTrans" presStyleLbl="sibTrans2D1" presStyleIdx="0" presStyleCnt="6"/>
      <dgm:spPr/>
      <dgm:t>
        <a:bodyPr/>
        <a:lstStyle/>
        <a:p>
          <a:endParaRPr lang="en-IN"/>
        </a:p>
      </dgm:t>
    </dgm:pt>
    <dgm:pt modelId="{14D76EE6-9BF1-43D6-BAE1-564B7ED99DD8}" type="pres">
      <dgm:prSet presAssocID="{35238C69-A277-457A-B828-2B7B7554B257}" presName="node" presStyleLbl="node1" presStyleIdx="1" presStyleCnt="6">
        <dgm:presLayoutVars>
          <dgm:bulletEnabled val="1"/>
        </dgm:presLayoutVars>
      </dgm:prSet>
      <dgm:spPr/>
      <dgm:t>
        <a:bodyPr/>
        <a:lstStyle/>
        <a:p>
          <a:endParaRPr lang="en-IN"/>
        </a:p>
      </dgm:t>
    </dgm:pt>
    <dgm:pt modelId="{9DBE104B-E753-4AAF-B953-CEEE11B808D1}" type="pres">
      <dgm:prSet presAssocID="{35238C69-A277-457A-B828-2B7B7554B257}" presName="dummy" presStyleCnt="0"/>
      <dgm:spPr/>
    </dgm:pt>
    <dgm:pt modelId="{D53F8963-55C4-4C10-BA9C-E0399CC9EE71}" type="pres">
      <dgm:prSet presAssocID="{2DFE74F2-75E0-44DE-9AA7-02CCEAEF5053}" presName="sibTrans" presStyleLbl="sibTrans2D1" presStyleIdx="1" presStyleCnt="6"/>
      <dgm:spPr/>
      <dgm:t>
        <a:bodyPr/>
        <a:lstStyle/>
        <a:p>
          <a:endParaRPr lang="en-IN"/>
        </a:p>
      </dgm:t>
    </dgm:pt>
    <dgm:pt modelId="{CAD2F822-60BE-4203-93F1-3A994EE6E2C0}" type="pres">
      <dgm:prSet presAssocID="{E1EB2FFD-26CE-4EC0-9EA0-81B7F0CBC7CD}" presName="node" presStyleLbl="node1" presStyleIdx="2" presStyleCnt="6">
        <dgm:presLayoutVars>
          <dgm:bulletEnabled val="1"/>
        </dgm:presLayoutVars>
      </dgm:prSet>
      <dgm:spPr/>
      <dgm:t>
        <a:bodyPr/>
        <a:lstStyle/>
        <a:p>
          <a:endParaRPr lang="en-IN"/>
        </a:p>
      </dgm:t>
    </dgm:pt>
    <dgm:pt modelId="{A297CE6F-87A1-499E-B0B2-D5807BB8CC03}" type="pres">
      <dgm:prSet presAssocID="{E1EB2FFD-26CE-4EC0-9EA0-81B7F0CBC7CD}" presName="dummy" presStyleCnt="0"/>
      <dgm:spPr/>
    </dgm:pt>
    <dgm:pt modelId="{19F3C43E-5A4D-4504-A727-EB8D35CEB311}" type="pres">
      <dgm:prSet presAssocID="{BE8CC778-01E7-48AC-9C97-9BAA5A885853}" presName="sibTrans" presStyleLbl="sibTrans2D1" presStyleIdx="2" presStyleCnt="6"/>
      <dgm:spPr/>
      <dgm:t>
        <a:bodyPr/>
        <a:lstStyle/>
        <a:p>
          <a:endParaRPr lang="en-IN"/>
        </a:p>
      </dgm:t>
    </dgm:pt>
    <dgm:pt modelId="{1B7C48F9-22FF-4D82-95B2-2D5CEAE599C6}" type="pres">
      <dgm:prSet presAssocID="{F7F105B2-F9AA-4C99-9068-B9F65F6AF681}" presName="node" presStyleLbl="node1" presStyleIdx="3" presStyleCnt="6">
        <dgm:presLayoutVars>
          <dgm:bulletEnabled val="1"/>
        </dgm:presLayoutVars>
      </dgm:prSet>
      <dgm:spPr/>
      <dgm:t>
        <a:bodyPr/>
        <a:lstStyle/>
        <a:p>
          <a:endParaRPr lang="en-IN"/>
        </a:p>
      </dgm:t>
    </dgm:pt>
    <dgm:pt modelId="{03922F64-C75D-4AD9-A881-FCFE62338CFD}" type="pres">
      <dgm:prSet presAssocID="{F7F105B2-F9AA-4C99-9068-B9F65F6AF681}" presName="dummy" presStyleCnt="0"/>
      <dgm:spPr/>
    </dgm:pt>
    <dgm:pt modelId="{BBAF0BFA-523F-4242-9E2D-DEB85300AAE3}" type="pres">
      <dgm:prSet presAssocID="{6F9DD9DC-1C89-44B8-8D73-BF3D9A839997}" presName="sibTrans" presStyleLbl="sibTrans2D1" presStyleIdx="3" presStyleCnt="6"/>
      <dgm:spPr/>
      <dgm:t>
        <a:bodyPr/>
        <a:lstStyle/>
        <a:p>
          <a:endParaRPr lang="en-IN"/>
        </a:p>
      </dgm:t>
    </dgm:pt>
    <dgm:pt modelId="{7EB8DB70-D1BC-4B77-8765-12851FA60483}" type="pres">
      <dgm:prSet presAssocID="{E52820CF-69DB-4EAC-881D-A4AF6DE488A5}" presName="node" presStyleLbl="node1" presStyleIdx="4" presStyleCnt="6" custScaleX="99119" custScaleY="98003">
        <dgm:presLayoutVars>
          <dgm:bulletEnabled val="1"/>
        </dgm:presLayoutVars>
      </dgm:prSet>
      <dgm:spPr/>
      <dgm:t>
        <a:bodyPr/>
        <a:lstStyle/>
        <a:p>
          <a:endParaRPr lang="en-IN"/>
        </a:p>
      </dgm:t>
    </dgm:pt>
    <dgm:pt modelId="{D0AA8986-5F96-4C85-B328-D74107A73D48}" type="pres">
      <dgm:prSet presAssocID="{E52820CF-69DB-4EAC-881D-A4AF6DE488A5}" presName="dummy" presStyleCnt="0"/>
      <dgm:spPr/>
    </dgm:pt>
    <dgm:pt modelId="{1E0A9818-B019-4AF0-8382-15A2958A350B}" type="pres">
      <dgm:prSet presAssocID="{64541C7F-1935-4211-B00C-363ECBACE030}" presName="sibTrans" presStyleLbl="sibTrans2D1" presStyleIdx="4" presStyleCnt="6" custLinFactNeighborX="-5008"/>
      <dgm:spPr/>
      <dgm:t>
        <a:bodyPr/>
        <a:lstStyle/>
        <a:p>
          <a:endParaRPr lang="en-IN"/>
        </a:p>
      </dgm:t>
    </dgm:pt>
    <dgm:pt modelId="{A24E1176-92B6-488A-9BAB-00C38269C122}" type="pres">
      <dgm:prSet presAssocID="{26FF2202-3550-4DA9-A519-922C26F88610}" presName="node" presStyleLbl="node1" presStyleIdx="5" presStyleCnt="6" custRadScaleRad="94329" custRadScaleInc="8011">
        <dgm:presLayoutVars>
          <dgm:bulletEnabled val="1"/>
        </dgm:presLayoutVars>
      </dgm:prSet>
      <dgm:spPr/>
      <dgm:t>
        <a:bodyPr/>
        <a:lstStyle/>
        <a:p>
          <a:endParaRPr lang="en-IN"/>
        </a:p>
      </dgm:t>
    </dgm:pt>
    <dgm:pt modelId="{14C5C2BF-999D-4166-9F4B-184FA18BF07E}" type="pres">
      <dgm:prSet presAssocID="{26FF2202-3550-4DA9-A519-922C26F88610}" presName="dummy" presStyleCnt="0"/>
      <dgm:spPr/>
    </dgm:pt>
    <dgm:pt modelId="{FCB57319-898C-4D6D-AD49-AE8106AB4CC6}" type="pres">
      <dgm:prSet presAssocID="{5E72FE70-3DFB-4A72-AFEC-EB867064A8A1}" presName="sibTrans" presStyleLbl="sibTrans2D1" presStyleIdx="5" presStyleCnt="6"/>
      <dgm:spPr/>
      <dgm:t>
        <a:bodyPr/>
        <a:lstStyle/>
        <a:p>
          <a:endParaRPr lang="en-IN"/>
        </a:p>
      </dgm:t>
    </dgm:pt>
  </dgm:ptLst>
  <dgm:cxnLst>
    <dgm:cxn modelId="{E145D30B-9FDF-4737-834B-E23FA7F104E1}" srcId="{DE9F3CFF-332E-406F-A8E5-411D99711859}" destId="{F7F105B2-F9AA-4C99-9068-B9F65F6AF681}" srcOrd="3" destOrd="0" parTransId="{56EAA7D9-085F-4858-B367-23E11659567B}" sibTransId="{6F9DD9DC-1C89-44B8-8D73-BF3D9A839997}"/>
    <dgm:cxn modelId="{1A9A94C3-295C-47FB-9B9B-5AEC351DD2E1}" type="presOf" srcId="{BE8CC778-01E7-48AC-9C97-9BAA5A885853}" destId="{19F3C43E-5A4D-4504-A727-EB8D35CEB311}" srcOrd="0" destOrd="0" presId="urn:microsoft.com/office/officeart/2005/8/layout/radial6"/>
    <dgm:cxn modelId="{B36AB023-6611-4952-A4F6-787342785FB3}" type="presOf" srcId="{4FB19584-05F7-45F9-83C2-1DFC661C6858}" destId="{F8E5EC89-8C5A-4DDC-BBA2-250A90B28765}" srcOrd="0" destOrd="0" presId="urn:microsoft.com/office/officeart/2005/8/layout/radial6"/>
    <dgm:cxn modelId="{EF273E29-6ED0-483B-9C9F-0A0EA4B214FF}" type="presOf" srcId="{35238C69-A277-457A-B828-2B7B7554B257}" destId="{14D76EE6-9BF1-43D6-BAE1-564B7ED99DD8}" srcOrd="0" destOrd="0" presId="urn:microsoft.com/office/officeart/2005/8/layout/radial6"/>
    <dgm:cxn modelId="{CBDA1F32-2161-4503-BE3E-CED6BD5892D5}" type="presOf" srcId="{E1EB2FFD-26CE-4EC0-9EA0-81B7F0CBC7CD}" destId="{CAD2F822-60BE-4203-93F1-3A994EE6E2C0}" srcOrd="0" destOrd="0" presId="urn:microsoft.com/office/officeart/2005/8/layout/radial6"/>
    <dgm:cxn modelId="{612AF3A0-2E4D-4B0F-AEF0-A6CF4D002B54}" srcId="{DE9F3CFF-332E-406F-A8E5-411D99711859}" destId="{E52820CF-69DB-4EAC-881D-A4AF6DE488A5}" srcOrd="4" destOrd="0" parTransId="{110F44F8-5B5A-478F-B159-5BB2544B73B8}" sibTransId="{64541C7F-1935-4211-B00C-363ECBACE030}"/>
    <dgm:cxn modelId="{B464D6C0-5855-404C-A847-FD7BFD1D2A46}" type="presOf" srcId="{26FF2202-3550-4DA9-A519-922C26F88610}" destId="{A24E1176-92B6-488A-9BAB-00C38269C122}" srcOrd="0" destOrd="0" presId="urn:microsoft.com/office/officeart/2005/8/layout/radial6"/>
    <dgm:cxn modelId="{C0442C79-0D59-4F23-899B-2CBE62A5DBA7}" type="presOf" srcId="{E52820CF-69DB-4EAC-881D-A4AF6DE488A5}" destId="{7EB8DB70-D1BC-4B77-8765-12851FA60483}" srcOrd="0" destOrd="0" presId="urn:microsoft.com/office/officeart/2005/8/layout/radial6"/>
    <dgm:cxn modelId="{B59AEA1D-D981-4399-B52A-EE0D02BCB7E3}" type="presOf" srcId="{5E72FE70-3DFB-4A72-AFEC-EB867064A8A1}" destId="{FCB57319-898C-4D6D-AD49-AE8106AB4CC6}" srcOrd="0" destOrd="0" presId="urn:microsoft.com/office/officeart/2005/8/layout/radial6"/>
    <dgm:cxn modelId="{849C074F-B3A0-4015-AD59-451261B07A5C}" srcId="{DE9F3CFF-332E-406F-A8E5-411D99711859}" destId="{35238C69-A277-457A-B828-2B7B7554B257}" srcOrd="1" destOrd="0" parTransId="{4D35AB01-3B56-4C67-A4C5-7FD0268C4525}" sibTransId="{2DFE74F2-75E0-44DE-9AA7-02CCEAEF5053}"/>
    <dgm:cxn modelId="{1719A0FE-343F-4E64-BF60-AE6B3C3BB706}" type="presOf" srcId="{64541C7F-1935-4211-B00C-363ECBACE030}" destId="{1E0A9818-B019-4AF0-8382-15A2958A350B}" srcOrd="0" destOrd="0" presId="urn:microsoft.com/office/officeart/2005/8/layout/radial6"/>
    <dgm:cxn modelId="{B90C748A-C0FD-44B4-B46C-05F7A6EA914D}" type="presOf" srcId="{F257AE79-73E9-4F68-BFEC-A0AA10534200}" destId="{B633FF63-92F7-4684-858D-91828B159250}" srcOrd="0" destOrd="0" presId="urn:microsoft.com/office/officeart/2005/8/layout/radial6"/>
    <dgm:cxn modelId="{30B2B335-AC3F-4666-983C-52E5913F32A1}" type="presOf" srcId="{6F9DD9DC-1C89-44B8-8D73-BF3D9A839997}" destId="{BBAF0BFA-523F-4242-9E2D-DEB85300AAE3}" srcOrd="0" destOrd="0" presId="urn:microsoft.com/office/officeart/2005/8/layout/radial6"/>
    <dgm:cxn modelId="{4D53DAB9-708D-40DA-8D86-C03785016B09}" type="presOf" srcId="{03D9ACFA-9529-4796-A81A-052D70E672B5}" destId="{0A660AC8-F97D-41B2-B8C2-375CD749B62A}" srcOrd="0" destOrd="0" presId="urn:microsoft.com/office/officeart/2005/8/layout/radial6"/>
    <dgm:cxn modelId="{01B17B81-6048-409D-9B60-0E4B80D45399}" srcId="{F257AE79-73E9-4F68-BFEC-A0AA10534200}" destId="{DE9F3CFF-332E-406F-A8E5-411D99711859}" srcOrd="0" destOrd="0" parTransId="{D211FB95-3CFE-40D4-99A2-B6B9C51B8681}" sibTransId="{117D6C6E-44CA-4710-AE88-D3EBB891A619}"/>
    <dgm:cxn modelId="{26FA59F5-76AB-4D2A-BAE0-88AA18182CEE}" type="presOf" srcId="{DE9F3CFF-332E-406F-A8E5-411D99711859}" destId="{6C30C235-79C5-4703-AA25-E54C4A4077D5}" srcOrd="0" destOrd="0" presId="urn:microsoft.com/office/officeart/2005/8/layout/radial6"/>
    <dgm:cxn modelId="{A744BC0B-76F8-4F9C-A36A-ECA3DABB4BD2}" type="presOf" srcId="{2DFE74F2-75E0-44DE-9AA7-02CCEAEF5053}" destId="{D53F8963-55C4-4C10-BA9C-E0399CC9EE71}" srcOrd="0" destOrd="0" presId="urn:microsoft.com/office/officeart/2005/8/layout/radial6"/>
    <dgm:cxn modelId="{B38C83DF-C1CF-4CF7-A86D-C1F17584A154}" type="presOf" srcId="{F7F105B2-F9AA-4C99-9068-B9F65F6AF681}" destId="{1B7C48F9-22FF-4D82-95B2-2D5CEAE599C6}" srcOrd="0" destOrd="0" presId="urn:microsoft.com/office/officeart/2005/8/layout/radial6"/>
    <dgm:cxn modelId="{693DCE0C-E630-48E8-BACE-02CF3F8A8620}" srcId="{DE9F3CFF-332E-406F-A8E5-411D99711859}" destId="{E1EB2FFD-26CE-4EC0-9EA0-81B7F0CBC7CD}" srcOrd="2" destOrd="0" parTransId="{663DFA3A-E12C-4E7D-93B8-7A4A68801780}" sibTransId="{BE8CC778-01E7-48AC-9C97-9BAA5A885853}"/>
    <dgm:cxn modelId="{8AEEB320-FD18-4C1A-93DE-771CFF712648}" srcId="{DE9F3CFF-332E-406F-A8E5-411D99711859}" destId="{03D9ACFA-9529-4796-A81A-052D70E672B5}" srcOrd="0" destOrd="0" parTransId="{C1A28493-4E57-4716-93B8-D11CF3E68A0E}" sibTransId="{4FB19584-05F7-45F9-83C2-1DFC661C6858}"/>
    <dgm:cxn modelId="{07507535-4E5B-4E62-A8EA-6FBC588B31E5}" srcId="{DE9F3CFF-332E-406F-A8E5-411D99711859}" destId="{26FF2202-3550-4DA9-A519-922C26F88610}" srcOrd="5" destOrd="0" parTransId="{CE33580B-F597-4437-AD00-20BC8CBA202C}" sibTransId="{5E72FE70-3DFB-4A72-AFEC-EB867064A8A1}"/>
    <dgm:cxn modelId="{20837965-D80B-48C1-ACEA-88323B61661B}" type="presParOf" srcId="{B633FF63-92F7-4684-858D-91828B159250}" destId="{6C30C235-79C5-4703-AA25-E54C4A4077D5}" srcOrd="0" destOrd="0" presId="urn:microsoft.com/office/officeart/2005/8/layout/radial6"/>
    <dgm:cxn modelId="{2A3EE1F2-0CE6-4B2D-84D2-152005DB6F31}" type="presParOf" srcId="{B633FF63-92F7-4684-858D-91828B159250}" destId="{0A660AC8-F97D-41B2-B8C2-375CD749B62A}" srcOrd="1" destOrd="0" presId="urn:microsoft.com/office/officeart/2005/8/layout/radial6"/>
    <dgm:cxn modelId="{69A1B70E-761B-4F7B-8F8E-97DD1D59692E}" type="presParOf" srcId="{B633FF63-92F7-4684-858D-91828B159250}" destId="{5C8CF05F-2170-4FED-843B-CC96197C0A53}" srcOrd="2" destOrd="0" presId="urn:microsoft.com/office/officeart/2005/8/layout/radial6"/>
    <dgm:cxn modelId="{34026E32-46B0-4A14-9C75-73135479C8E8}" type="presParOf" srcId="{B633FF63-92F7-4684-858D-91828B159250}" destId="{F8E5EC89-8C5A-4DDC-BBA2-250A90B28765}" srcOrd="3" destOrd="0" presId="urn:microsoft.com/office/officeart/2005/8/layout/radial6"/>
    <dgm:cxn modelId="{777217AF-DEE8-4934-BB26-468A768B0711}" type="presParOf" srcId="{B633FF63-92F7-4684-858D-91828B159250}" destId="{14D76EE6-9BF1-43D6-BAE1-564B7ED99DD8}" srcOrd="4" destOrd="0" presId="urn:microsoft.com/office/officeart/2005/8/layout/radial6"/>
    <dgm:cxn modelId="{62FFDBC6-5885-4FD0-8097-6F92875012DF}" type="presParOf" srcId="{B633FF63-92F7-4684-858D-91828B159250}" destId="{9DBE104B-E753-4AAF-B953-CEEE11B808D1}" srcOrd="5" destOrd="0" presId="urn:microsoft.com/office/officeart/2005/8/layout/radial6"/>
    <dgm:cxn modelId="{20DB24F2-6BF6-4721-A76B-EDB4C896860E}" type="presParOf" srcId="{B633FF63-92F7-4684-858D-91828B159250}" destId="{D53F8963-55C4-4C10-BA9C-E0399CC9EE71}" srcOrd="6" destOrd="0" presId="urn:microsoft.com/office/officeart/2005/8/layout/radial6"/>
    <dgm:cxn modelId="{25003593-7DC3-42C5-8B93-FD5938C92FD3}" type="presParOf" srcId="{B633FF63-92F7-4684-858D-91828B159250}" destId="{CAD2F822-60BE-4203-93F1-3A994EE6E2C0}" srcOrd="7" destOrd="0" presId="urn:microsoft.com/office/officeart/2005/8/layout/radial6"/>
    <dgm:cxn modelId="{6FDF2DA4-45A3-45F3-AF4C-67277E583695}" type="presParOf" srcId="{B633FF63-92F7-4684-858D-91828B159250}" destId="{A297CE6F-87A1-499E-B0B2-D5807BB8CC03}" srcOrd="8" destOrd="0" presId="urn:microsoft.com/office/officeart/2005/8/layout/radial6"/>
    <dgm:cxn modelId="{DC8F3A8F-CB85-406B-B6A1-18F80394274A}" type="presParOf" srcId="{B633FF63-92F7-4684-858D-91828B159250}" destId="{19F3C43E-5A4D-4504-A727-EB8D35CEB311}" srcOrd="9" destOrd="0" presId="urn:microsoft.com/office/officeart/2005/8/layout/radial6"/>
    <dgm:cxn modelId="{14561A2C-B198-44A5-A081-2C655E3F48FE}" type="presParOf" srcId="{B633FF63-92F7-4684-858D-91828B159250}" destId="{1B7C48F9-22FF-4D82-95B2-2D5CEAE599C6}" srcOrd="10" destOrd="0" presId="urn:microsoft.com/office/officeart/2005/8/layout/radial6"/>
    <dgm:cxn modelId="{C6CB5456-C6A5-4AB8-8AEC-B9FF45714CD9}" type="presParOf" srcId="{B633FF63-92F7-4684-858D-91828B159250}" destId="{03922F64-C75D-4AD9-A881-FCFE62338CFD}" srcOrd="11" destOrd="0" presId="urn:microsoft.com/office/officeart/2005/8/layout/radial6"/>
    <dgm:cxn modelId="{08A3FBC3-A606-4CE0-ADB1-33114561B3AA}" type="presParOf" srcId="{B633FF63-92F7-4684-858D-91828B159250}" destId="{BBAF0BFA-523F-4242-9E2D-DEB85300AAE3}" srcOrd="12" destOrd="0" presId="urn:microsoft.com/office/officeart/2005/8/layout/radial6"/>
    <dgm:cxn modelId="{9D33B0DB-1F23-4B96-A861-253BC428A563}" type="presParOf" srcId="{B633FF63-92F7-4684-858D-91828B159250}" destId="{7EB8DB70-D1BC-4B77-8765-12851FA60483}" srcOrd="13" destOrd="0" presId="urn:microsoft.com/office/officeart/2005/8/layout/radial6"/>
    <dgm:cxn modelId="{312AE779-E66C-4BAD-A637-2C912C61FD67}" type="presParOf" srcId="{B633FF63-92F7-4684-858D-91828B159250}" destId="{D0AA8986-5F96-4C85-B328-D74107A73D48}" srcOrd="14" destOrd="0" presId="urn:microsoft.com/office/officeart/2005/8/layout/radial6"/>
    <dgm:cxn modelId="{E1C6FE02-E7B6-4BF0-876A-3B44E47FEF91}" type="presParOf" srcId="{B633FF63-92F7-4684-858D-91828B159250}" destId="{1E0A9818-B019-4AF0-8382-15A2958A350B}" srcOrd="15" destOrd="0" presId="urn:microsoft.com/office/officeart/2005/8/layout/radial6"/>
    <dgm:cxn modelId="{5894A52E-DB8C-4993-9C28-32F8E4A60397}" type="presParOf" srcId="{B633FF63-92F7-4684-858D-91828B159250}" destId="{A24E1176-92B6-488A-9BAB-00C38269C122}" srcOrd="16" destOrd="0" presId="urn:microsoft.com/office/officeart/2005/8/layout/radial6"/>
    <dgm:cxn modelId="{27CC4509-B291-4006-A3D0-026AC3F4195D}" type="presParOf" srcId="{B633FF63-92F7-4684-858D-91828B159250}" destId="{14C5C2BF-999D-4166-9F4B-184FA18BF07E}" srcOrd="17" destOrd="0" presId="urn:microsoft.com/office/officeart/2005/8/layout/radial6"/>
    <dgm:cxn modelId="{C3FB35DA-E711-4A0C-9CA3-33952460C3C2}" type="presParOf" srcId="{B633FF63-92F7-4684-858D-91828B159250}" destId="{FCB57319-898C-4D6D-AD49-AE8106AB4CC6}" srcOrd="18" destOrd="0" presId="urn:microsoft.com/office/officeart/2005/8/layout/radial6"/>
  </dgm:cxnLst>
  <dgm:bg>
    <a:solidFill>
      <a:schemeClr val="accent6">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1C67B-EFC7-487A-B8A2-DAF06371EAC4}"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IN"/>
        </a:p>
      </dgm:t>
    </dgm:pt>
    <dgm:pt modelId="{6E3313D0-4F76-461B-9EFA-31E1FD4638B2}">
      <dgm:prSet phldrT="[Text]" custT="1"/>
      <dgm:spPr/>
      <dgm:t>
        <a:bodyPr/>
        <a:lstStyle/>
        <a:p>
          <a:pPr algn="l"/>
          <a:r>
            <a:rPr lang="en-IN" sz="1200" b="1" u="sng" dirty="0" smtClean="0">
              <a:latin typeface="Times New Roman" panose="02020603050405020304" pitchFamily="18" charset="0"/>
              <a:cs typeface="Times New Roman" panose="02020603050405020304" pitchFamily="18" charset="0"/>
            </a:rPr>
            <a:t>Details required in Part A</a:t>
          </a:r>
        </a:p>
        <a:p>
          <a:pPr algn="l"/>
          <a:r>
            <a:rPr lang="en-IN" sz="1200" b="1" dirty="0" smtClean="0">
              <a:latin typeface="Times New Roman" panose="02020603050405020304" pitchFamily="18" charset="0"/>
              <a:cs typeface="Times New Roman" panose="02020603050405020304" pitchFamily="18" charset="0"/>
            </a:rPr>
            <a:t>GSTIN of Supplier</a:t>
          </a:r>
        </a:p>
        <a:p>
          <a:pPr algn="l"/>
          <a:r>
            <a:rPr lang="en-IN" sz="1200" b="1" dirty="0" smtClean="0">
              <a:latin typeface="Times New Roman" panose="02020603050405020304" pitchFamily="18" charset="0"/>
              <a:cs typeface="Times New Roman" panose="02020603050405020304" pitchFamily="18" charset="0"/>
            </a:rPr>
            <a:t>Place of dispatch</a:t>
          </a:r>
        </a:p>
        <a:p>
          <a:pPr algn="l"/>
          <a:r>
            <a:rPr lang="en-IN" sz="1200" b="1" dirty="0" smtClean="0">
              <a:latin typeface="Times New Roman" panose="02020603050405020304" pitchFamily="18" charset="0"/>
              <a:cs typeface="Times New Roman" panose="02020603050405020304" pitchFamily="18" charset="0"/>
            </a:rPr>
            <a:t>GSTIN of recipient</a:t>
          </a:r>
        </a:p>
        <a:p>
          <a:pPr algn="l"/>
          <a:r>
            <a:rPr lang="en-IN" sz="1200" b="1" dirty="0" smtClean="0">
              <a:latin typeface="Times New Roman" panose="02020603050405020304" pitchFamily="18" charset="0"/>
              <a:cs typeface="Times New Roman" panose="02020603050405020304" pitchFamily="18" charset="0"/>
            </a:rPr>
            <a:t>Place of delivery</a:t>
          </a:r>
        </a:p>
        <a:p>
          <a:pPr algn="l"/>
          <a:r>
            <a:rPr lang="en-IN" sz="1200" b="1" dirty="0" smtClean="0">
              <a:latin typeface="Times New Roman" panose="02020603050405020304" pitchFamily="18" charset="0"/>
              <a:cs typeface="Times New Roman" panose="02020603050405020304" pitchFamily="18" charset="0"/>
            </a:rPr>
            <a:t>Document number</a:t>
          </a:r>
        </a:p>
        <a:p>
          <a:pPr algn="l"/>
          <a:r>
            <a:rPr lang="en-IN" sz="1200" b="1" dirty="0" smtClean="0">
              <a:latin typeface="Times New Roman" panose="02020603050405020304" pitchFamily="18" charset="0"/>
              <a:cs typeface="Times New Roman" panose="02020603050405020304" pitchFamily="18" charset="0"/>
            </a:rPr>
            <a:t>Document Date</a:t>
          </a:r>
        </a:p>
        <a:p>
          <a:pPr algn="l"/>
          <a:r>
            <a:rPr lang="en-IN" sz="1200" b="1" dirty="0" smtClean="0">
              <a:latin typeface="Times New Roman" panose="02020603050405020304" pitchFamily="18" charset="0"/>
              <a:cs typeface="Times New Roman" panose="02020603050405020304" pitchFamily="18" charset="0"/>
            </a:rPr>
            <a:t>Value of goods</a:t>
          </a:r>
        </a:p>
        <a:p>
          <a:pPr algn="l"/>
          <a:r>
            <a:rPr lang="en-IN" sz="1200" b="1" dirty="0" smtClean="0">
              <a:latin typeface="Times New Roman" panose="02020603050405020304" pitchFamily="18" charset="0"/>
              <a:cs typeface="Times New Roman" panose="02020603050405020304" pitchFamily="18" charset="0"/>
            </a:rPr>
            <a:t>Reason for transportation</a:t>
          </a:r>
        </a:p>
        <a:p>
          <a:pPr algn="l"/>
          <a:r>
            <a:rPr lang="en-IN" sz="1200" b="1" dirty="0" smtClean="0">
              <a:latin typeface="Times New Roman" panose="02020603050405020304" pitchFamily="18" charset="0"/>
              <a:cs typeface="Times New Roman" panose="02020603050405020304" pitchFamily="18" charset="0"/>
            </a:rPr>
            <a:t>HSN Code</a:t>
          </a:r>
        </a:p>
      </dgm:t>
    </dgm:pt>
    <dgm:pt modelId="{FA059066-2ED8-45A6-BD5E-260FA86A43F1}" type="parTrans" cxnId="{D9ED015A-74BC-48E1-94FF-503F194D3B11}">
      <dgm:prSet/>
      <dgm:spPr/>
      <dgm:t>
        <a:bodyPr/>
        <a:lstStyle/>
        <a:p>
          <a:endParaRPr lang="en-IN"/>
        </a:p>
      </dgm:t>
    </dgm:pt>
    <dgm:pt modelId="{CC68D88E-45D2-496D-8B0A-98F95A8EB8EB}" type="sibTrans" cxnId="{D9ED015A-74BC-48E1-94FF-503F194D3B11}">
      <dgm:prSet/>
      <dgm:spPr/>
      <dgm:t>
        <a:bodyPr/>
        <a:lstStyle/>
        <a:p>
          <a:endParaRPr lang="en-IN"/>
        </a:p>
      </dgm:t>
    </dgm:pt>
    <dgm:pt modelId="{A8CE5AF8-F754-4C68-B9B7-858A1B644111}">
      <dgm:prSet phldrT="[Text]" custT="1"/>
      <dgm:spPr/>
      <dgm:t>
        <a:bodyPr/>
        <a:lstStyle/>
        <a:p>
          <a:pPr algn="l">
            <a:lnSpc>
              <a:spcPct val="90000"/>
            </a:lnSpc>
          </a:pPr>
          <a:r>
            <a:rPr lang="en-IN" sz="1200" b="1" u="sng" dirty="0" smtClean="0">
              <a:latin typeface="Times New Roman" panose="02020603050405020304" pitchFamily="18" charset="0"/>
              <a:cs typeface="Times New Roman" panose="02020603050405020304" pitchFamily="18" charset="0"/>
            </a:rPr>
            <a:t>Details Required in Part B</a:t>
          </a:r>
        </a:p>
        <a:p>
          <a:pPr algn="l">
            <a:lnSpc>
              <a:spcPct val="100000"/>
            </a:lnSpc>
          </a:pPr>
          <a:r>
            <a:rPr lang="en-IN" sz="1200" b="1" dirty="0" smtClean="0">
              <a:latin typeface="Times New Roman" panose="02020603050405020304" pitchFamily="18" charset="0"/>
              <a:cs typeface="Times New Roman" panose="02020603050405020304" pitchFamily="18" charset="0"/>
            </a:rPr>
            <a:t>Vehicle Number for Road Transport document Number/ Defence Vehicle Number/ Temporary Vehicle registration Number/ Nepal or Bhutan Vehicle Registration Number</a:t>
          </a:r>
        </a:p>
      </dgm:t>
    </dgm:pt>
    <dgm:pt modelId="{09DF1577-DE30-44A0-860A-FC39B4063B67}" type="parTrans" cxnId="{EBC207B6-1350-413E-A053-B3D8BF43B01E}">
      <dgm:prSet/>
      <dgm:spPr/>
      <dgm:t>
        <a:bodyPr/>
        <a:lstStyle/>
        <a:p>
          <a:endParaRPr lang="en-IN"/>
        </a:p>
      </dgm:t>
    </dgm:pt>
    <dgm:pt modelId="{DE0DB273-8C9F-4B9B-984D-EE80CD47AB30}" type="sibTrans" cxnId="{EBC207B6-1350-413E-A053-B3D8BF43B01E}">
      <dgm:prSet/>
      <dgm:spPr/>
      <dgm:t>
        <a:bodyPr/>
        <a:lstStyle/>
        <a:p>
          <a:endParaRPr lang="en-IN"/>
        </a:p>
      </dgm:t>
    </dgm:pt>
    <dgm:pt modelId="{E1BC5B5D-E446-48FA-A12A-DFB6BC0393BE}">
      <dgm:prSet phldrT="[Text]" custT="1"/>
      <dgm:spPr/>
      <dgm:t>
        <a:bodyPr/>
        <a:lstStyle/>
        <a:p>
          <a:pPr algn="l"/>
          <a:endParaRPr lang="en-IN" sz="1200" dirty="0" smtClean="0">
            <a:latin typeface="Times New Roman" panose="02020603050405020304" pitchFamily="18" charset="0"/>
            <a:cs typeface="Times New Roman" panose="02020603050405020304" pitchFamily="18" charset="0"/>
          </a:endParaRPr>
        </a:p>
        <a:p>
          <a:pPr algn="l"/>
          <a:r>
            <a:rPr lang="en-IN" sz="1200" b="1" u="sng" dirty="0" smtClean="0">
              <a:latin typeface="Times New Roman" panose="02020603050405020304" pitchFamily="18" charset="0"/>
              <a:cs typeface="Times New Roman" panose="02020603050405020304" pitchFamily="18" charset="0"/>
            </a:rPr>
            <a:t>Reason for Transportation</a:t>
          </a:r>
        </a:p>
        <a:p>
          <a:pPr algn="l"/>
          <a:r>
            <a:rPr lang="en-IN" sz="1200" b="1" dirty="0" smtClean="0">
              <a:latin typeface="Times New Roman" panose="02020603050405020304" pitchFamily="18" charset="0"/>
              <a:cs typeface="Times New Roman" panose="02020603050405020304" pitchFamily="18" charset="0"/>
            </a:rPr>
            <a:t>Supply </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Export or import</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Job work</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SKD or CKD [for supply in batches or lots]</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Recipient not known</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Line Sales </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Sales return</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Exhibition or Fairs</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For own Use</a:t>
          </a:r>
          <a:endParaRPr lang="en-IN" sz="1200" dirty="0" smtClean="0">
            <a:latin typeface="Times New Roman" panose="02020603050405020304" pitchFamily="18" charset="0"/>
            <a:cs typeface="Times New Roman" panose="02020603050405020304" pitchFamily="18" charset="0"/>
          </a:endParaRPr>
        </a:p>
        <a:p>
          <a:pPr algn="l"/>
          <a:r>
            <a:rPr lang="en-IN" sz="1200" b="1" dirty="0" smtClean="0">
              <a:latin typeface="Times New Roman" panose="02020603050405020304" pitchFamily="18" charset="0"/>
              <a:cs typeface="Times New Roman" panose="02020603050405020304" pitchFamily="18" charset="0"/>
            </a:rPr>
            <a:t>Others</a:t>
          </a:r>
        </a:p>
      </dgm:t>
    </dgm:pt>
    <dgm:pt modelId="{38228AF2-BE77-47C4-98DF-B9F48BD6AB6F}" type="parTrans" cxnId="{D70F566D-1C84-4E55-A5E7-8B94141EC637}">
      <dgm:prSet/>
      <dgm:spPr/>
      <dgm:t>
        <a:bodyPr/>
        <a:lstStyle/>
        <a:p>
          <a:endParaRPr lang="en-IN"/>
        </a:p>
      </dgm:t>
    </dgm:pt>
    <dgm:pt modelId="{12D07A99-DCCA-48DF-A10C-9EF20A67E309}" type="sibTrans" cxnId="{D70F566D-1C84-4E55-A5E7-8B94141EC637}">
      <dgm:prSet/>
      <dgm:spPr/>
      <dgm:t>
        <a:bodyPr/>
        <a:lstStyle/>
        <a:p>
          <a:endParaRPr lang="en-IN"/>
        </a:p>
      </dgm:t>
    </dgm:pt>
    <dgm:pt modelId="{DED87363-E283-473A-B08D-32354C827682}">
      <dgm:prSet/>
      <dgm:spPr/>
      <dgm:t>
        <a:bodyPr/>
        <a:lstStyle/>
        <a:p>
          <a:endParaRPr lang="en-IN"/>
        </a:p>
      </dgm:t>
    </dgm:pt>
    <dgm:pt modelId="{35447AEE-1CAF-4562-8F6C-0B994F4B3440}" type="parTrans" cxnId="{A85F3C6E-D579-46FC-9F81-471F94D28D3E}">
      <dgm:prSet/>
      <dgm:spPr/>
      <dgm:t>
        <a:bodyPr/>
        <a:lstStyle/>
        <a:p>
          <a:endParaRPr lang="en-IN"/>
        </a:p>
      </dgm:t>
    </dgm:pt>
    <dgm:pt modelId="{62F54DD2-BD1C-4F1E-913C-7B342286F560}" type="sibTrans" cxnId="{A85F3C6E-D579-46FC-9F81-471F94D28D3E}">
      <dgm:prSet/>
      <dgm:spPr/>
      <dgm:t>
        <a:bodyPr/>
        <a:lstStyle/>
        <a:p>
          <a:endParaRPr lang="en-IN"/>
        </a:p>
      </dgm:t>
    </dgm:pt>
    <dgm:pt modelId="{A265F6D2-461A-4453-A126-926A90386976}">
      <dgm:prSet/>
      <dgm:spPr/>
      <dgm:t>
        <a:bodyPr/>
        <a:lstStyle/>
        <a:p>
          <a:endParaRPr lang="en-IN"/>
        </a:p>
      </dgm:t>
    </dgm:pt>
    <dgm:pt modelId="{F2FFE8FC-D0DD-4943-BC52-57198B36ECD2}" type="parTrans" cxnId="{ED314E5C-26BA-423E-8FCE-64C931438C50}">
      <dgm:prSet/>
      <dgm:spPr/>
      <dgm:t>
        <a:bodyPr/>
        <a:lstStyle/>
        <a:p>
          <a:endParaRPr lang="en-IN"/>
        </a:p>
      </dgm:t>
    </dgm:pt>
    <dgm:pt modelId="{D0FB3691-FBCC-4DD0-A489-CCDB00F64788}" type="sibTrans" cxnId="{ED314E5C-26BA-423E-8FCE-64C931438C50}">
      <dgm:prSet/>
      <dgm:spPr/>
      <dgm:t>
        <a:bodyPr/>
        <a:lstStyle/>
        <a:p>
          <a:endParaRPr lang="en-IN"/>
        </a:p>
      </dgm:t>
    </dgm:pt>
    <dgm:pt modelId="{367FE35A-8605-478D-91BD-0B413EAB4CBD}">
      <dgm:prSet/>
      <dgm:spPr/>
      <dgm:t>
        <a:bodyPr/>
        <a:lstStyle/>
        <a:p>
          <a:endParaRPr lang="en-IN"/>
        </a:p>
      </dgm:t>
    </dgm:pt>
    <dgm:pt modelId="{93FB378A-72B8-4921-A1C6-2F81FAF2DCF4}" type="parTrans" cxnId="{B8EA4B36-B30F-45C7-93E9-6469CE11FB6F}">
      <dgm:prSet/>
      <dgm:spPr/>
      <dgm:t>
        <a:bodyPr/>
        <a:lstStyle/>
        <a:p>
          <a:endParaRPr lang="en-IN"/>
        </a:p>
      </dgm:t>
    </dgm:pt>
    <dgm:pt modelId="{25D4288C-A1F7-4A39-A6CD-38546DFE880D}" type="sibTrans" cxnId="{B8EA4B36-B30F-45C7-93E9-6469CE11FB6F}">
      <dgm:prSet/>
      <dgm:spPr/>
      <dgm:t>
        <a:bodyPr/>
        <a:lstStyle/>
        <a:p>
          <a:endParaRPr lang="en-IN"/>
        </a:p>
      </dgm:t>
    </dgm:pt>
    <dgm:pt modelId="{D26B4346-2040-4E4E-9D3D-2D6570F9ACC3}" type="pres">
      <dgm:prSet presAssocID="{6A61C67B-EFC7-487A-B8A2-DAF06371EAC4}" presName="Name0" presStyleCnt="0">
        <dgm:presLayoutVars>
          <dgm:dir/>
          <dgm:resizeHandles val="exact"/>
        </dgm:presLayoutVars>
      </dgm:prSet>
      <dgm:spPr/>
      <dgm:t>
        <a:bodyPr/>
        <a:lstStyle/>
        <a:p>
          <a:endParaRPr lang="en-IN"/>
        </a:p>
      </dgm:t>
    </dgm:pt>
    <dgm:pt modelId="{E2D02440-D506-499C-9A68-807F5B7D2DEF}" type="pres">
      <dgm:prSet presAssocID="{6E3313D0-4F76-461B-9EFA-31E1FD4638B2}" presName="node" presStyleLbl="node1" presStyleIdx="0" presStyleCnt="3" custLinFactX="96873" custLinFactNeighborX="100000" custLinFactNeighborY="305">
        <dgm:presLayoutVars>
          <dgm:bulletEnabled val="1"/>
        </dgm:presLayoutVars>
      </dgm:prSet>
      <dgm:spPr/>
      <dgm:t>
        <a:bodyPr/>
        <a:lstStyle/>
        <a:p>
          <a:endParaRPr lang="en-IN"/>
        </a:p>
      </dgm:t>
    </dgm:pt>
    <dgm:pt modelId="{04E56968-18BF-4D60-8670-990FE6FD91FE}" type="pres">
      <dgm:prSet presAssocID="{CC68D88E-45D2-496D-8B0A-98F95A8EB8EB}" presName="sibTrans" presStyleCnt="0"/>
      <dgm:spPr/>
    </dgm:pt>
    <dgm:pt modelId="{4FF180AF-50D2-4421-8884-D85FFEB2307A}" type="pres">
      <dgm:prSet presAssocID="{A8CE5AF8-F754-4C68-B9B7-858A1B644111}" presName="node" presStyleLbl="node1" presStyleIdx="1" presStyleCnt="3" custLinFactX="85608" custLinFactNeighborX="100000" custLinFactNeighborY="-915">
        <dgm:presLayoutVars>
          <dgm:bulletEnabled val="1"/>
        </dgm:presLayoutVars>
      </dgm:prSet>
      <dgm:spPr/>
      <dgm:t>
        <a:bodyPr/>
        <a:lstStyle/>
        <a:p>
          <a:endParaRPr lang="en-IN"/>
        </a:p>
      </dgm:t>
    </dgm:pt>
    <dgm:pt modelId="{F7F7D1BF-E597-484D-B322-93A13429CBD5}" type="pres">
      <dgm:prSet presAssocID="{DE0DB273-8C9F-4B9B-984D-EE80CD47AB30}" presName="sibTrans" presStyleCnt="0"/>
      <dgm:spPr/>
    </dgm:pt>
    <dgm:pt modelId="{96CD0EB7-9FA9-4BE1-ABC8-615C7250F4FD}" type="pres">
      <dgm:prSet presAssocID="{E1BC5B5D-E446-48FA-A12A-DFB6BC0393BE}" presName="node" presStyleLbl="node1" presStyleIdx="2" presStyleCnt="3" custLinFactX="-195211" custLinFactNeighborX="-200000">
        <dgm:presLayoutVars>
          <dgm:bulletEnabled val="1"/>
        </dgm:presLayoutVars>
      </dgm:prSet>
      <dgm:spPr/>
      <dgm:t>
        <a:bodyPr/>
        <a:lstStyle/>
        <a:p>
          <a:endParaRPr lang="en-IN"/>
        </a:p>
      </dgm:t>
    </dgm:pt>
  </dgm:ptLst>
  <dgm:cxnLst>
    <dgm:cxn modelId="{1735BA12-69BA-4A16-A44F-2BB2B4156541}" type="presOf" srcId="{6E3313D0-4F76-461B-9EFA-31E1FD4638B2}" destId="{E2D02440-D506-499C-9A68-807F5B7D2DEF}" srcOrd="0" destOrd="0" presId="urn:microsoft.com/office/officeart/2005/8/layout/hList6"/>
    <dgm:cxn modelId="{D70F566D-1C84-4E55-A5E7-8B94141EC637}" srcId="{6A61C67B-EFC7-487A-B8A2-DAF06371EAC4}" destId="{E1BC5B5D-E446-48FA-A12A-DFB6BC0393BE}" srcOrd="2" destOrd="0" parTransId="{38228AF2-BE77-47C4-98DF-B9F48BD6AB6F}" sibTransId="{12D07A99-DCCA-48DF-A10C-9EF20A67E309}"/>
    <dgm:cxn modelId="{A85F3C6E-D579-46FC-9F81-471F94D28D3E}" srcId="{6E3313D0-4F76-461B-9EFA-31E1FD4638B2}" destId="{DED87363-E283-473A-B08D-32354C827682}" srcOrd="0" destOrd="0" parTransId="{35447AEE-1CAF-4562-8F6C-0B994F4B3440}" sibTransId="{62F54DD2-BD1C-4F1E-913C-7B342286F560}"/>
    <dgm:cxn modelId="{07E067E9-E886-4349-8335-8BC09A9050FA}" type="presOf" srcId="{A8CE5AF8-F754-4C68-B9B7-858A1B644111}" destId="{4FF180AF-50D2-4421-8884-D85FFEB2307A}" srcOrd="0" destOrd="0" presId="urn:microsoft.com/office/officeart/2005/8/layout/hList6"/>
    <dgm:cxn modelId="{EBC207B6-1350-413E-A053-B3D8BF43B01E}" srcId="{6A61C67B-EFC7-487A-B8A2-DAF06371EAC4}" destId="{A8CE5AF8-F754-4C68-B9B7-858A1B644111}" srcOrd="1" destOrd="0" parTransId="{09DF1577-DE30-44A0-860A-FC39B4063B67}" sibTransId="{DE0DB273-8C9F-4B9B-984D-EE80CD47AB30}"/>
    <dgm:cxn modelId="{7EF2BA8F-940D-43E5-B23B-2FE248A511CD}" type="presOf" srcId="{DED87363-E283-473A-B08D-32354C827682}" destId="{E2D02440-D506-499C-9A68-807F5B7D2DEF}" srcOrd="0" destOrd="1" presId="urn:microsoft.com/office/officeart/2005/8/layout/hList6"/>
    <dgm:cxn modelId="{ED314E5C-26BA-423E-8FCE-64C931438C50}" srcId="{6E3313D0-4F76-461B-9EFA-31E1FD4638B2}" destId="{A265F6D2-461A-4453-A126-926A90386976}" srcOrd="1" destOrd="0" parTransId="{F2FFE8FC-D0DD-4943-BC52-57198B36ECD2}" sibTransId="{D0FB3691-FBCC-4DD0-A489-CCDB00F64788}"/>
    <dgm:cxn modelId="{F0096738-0F4A-440B-92B6-89CFC0F3EC5D}" type="presOf" srcId="{E1BC5B5D-E446-48FA-A12A-DFB6BC0393BE}" destId="{96CD0EB7-9FA9-4BE1-ABC8-615C7250F4FD}" srcOrd="0" destOrd="0" presId="urn:microsoft.com/office/officeart/2005/8/layout/hList6"/>
    <dgm:cxn modelId="{CF59D704-CB82-41F6-8F33-41A28BDD6984}" type="presOf" srcId="{6A61C67B-EFC7-487A-B8A2-DAF06371EAC4}" destId="{D26B4346-2040-4E4E-9D3D-2D6570F9ACC3}" srcOrd="0" destOrd="0" presId="urn:microsoft.com/office/officeart/2005/8/layout/hList6"/>
    <dgm:cxn modelId="{B8EA4B36-B30F-45C7-93E9-6469CE11FB6F}" srcId="{6E3313D0-4F76-461B-9EFA-31E1FD4638B2}" destId="{367FE35A-8605-478D-91BD-0B413EAB4CBD}" srcOrd="2" destOrd="0" parTransId="{93FB378A-72B8-4921-A1C6-2F81FAF2DCF4}" sibTransId="{25D4288C-A1F7-4A39-A6CD-38546DFE880D}"/>
    <dgm:cxn modelId="{DD403F59-34C1-423F-9734-9773FE0333CC}" type="presOf" srcId="{367FE35A-8605-478D-91BD-0B413EAB4CBD}" destId="{E2D02440-D506-499C-9A68-807F5B7D2DEF}" srcOrd="0" destOrd="3" presId="urn:microsoft.com/office/officeart/2005/8/layout/hList6"/>
    <dgm:cxn modelId="{D9ED015A-74BC-48E1-94FF-503F194D3B11}" srcId="{6A61C67B-EFC7-487A-B8A2-DAF06371EAC4}" destId="{6E3313D0-4F76-461B-9EFA-31E1FD4638B2}" srcOrd="0" destOrd="0" parTransId="{FA059066-2ED8-45A6-BD5E-260FA86A43F1}" sibTransId="{CC68D88E-45D2-496D-8B0A-98F95A8EB8EB}"/>
    <dgm:cxn modelId="{34764EC4-1871-49E5-9E94-1F2B77A41672}" type="presOf" srcId="{A265F6D2-461A-4453-A126-926A90386976}" destId="{E2D02440-D506-499C-9A68-807F5B7D2DEF}" srcOrd="0" destOrd="2" presId="urn:microsoft.com/office/officeart/2005/8/layout/hList6"/>
    <dgm:cxn modelId="{96354004-E696-41BB-B5D8-4982330CF632}" type="presParOf" srcId="{D26B4346-2040-4E4E-9D3D-2D6570F9ACC3}" destId="{E2D02440-D506-499C-9A68-807F5B7D2DEF}" srcOrd="0" destOrd="0" presId="urn:microsoft.com/office/officeart/2005/8/layout/hList6"/>
    <dgm:cxn modelId="{2930715C-3076-45C4-B034-D71BB2B974EB}" type="presParOf" srcId="{D26B4346-2040-4E4E-9D3D-2D6570F9ACC3}" destId="{04E56968-18BF-4D60-8670-990FE6FD91FE}" srcOrd="1" destOrd="0" presId="urn:microsoft.com/office/officeart/2005/8/layout/hList6"/>
    <dgm:cxn modelId="{93A19DDB-5498-41F9-B582-2D0DA307CCBF}" type="presParOf" srcId="{D26B4346-2040-4E4E-9D3D-2D6570F9ACC3}" destId="{4FF180AF-50D2-4421-8884-D85FFEB2307A}" srcOrd="2" destOrd="0" presId="urn:microsoft.com/office/officeart/2005/8/layout/hList6"/>
    <dgm:cxn modelId="{7B2876A2-B5B3-4731-A77E-2E38F3819D06}" type="presParOf" srcId="{D26B4346-2040-4E4E-9D3D-2D6570F9ACC3}" destId="{F7F7D1BF-E597-484D-B322-93A13429CBD5}" srcOrd="3" destOrd="0" presId="urn:microsoft.com/office/officeart/2005/8/layout/hList6"/>
    <dgm:cxn modelId="{3E5D68A1-ADB8-4EC1-8F8B-A7C3281E2DCA}" type="presParOf" srcId="{D26B4346-2040-4E4E-9D3D-2D6570F9ACC3}" destId="{96CD0EB7-9FA9-4BE1-ABC8-615C7250F4FD}"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2440-D506-499C-9A68-807F5B7D2DEF}">
      <dsp:nvSpPr>
        <dsp:cNvPr id="0" name=""/>
        <dsp:cNvSpPr/>
      </dsp:nvSpPr>
      <dsp:spPr>
        <a:xfrm rot="16200000">
          <a:off x="1709050" y="653765"/>
          <a:ext cx="3570515" cy="2262984"/>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533400">
            <a:lnSpc>
              <a:spcPct val="90000"/>
            </a:lnSpc>
            <a:spcBef>
              <a:spcPct val="0"/>
            </a:spcBef>
            <a:spcAft>
              <a:spcPct val="35000"/>
            </a:spcAft>
          </a:pPr>
          <a:r>
            <a:rPr lang="en-IN" sz="1200" b="1" u="sng" kern="1200" dirty="0" smtClean="0">
              <a:latin typeface="Times New Roman" panose="02020603050405020304" pitchFamily="18" charset="0"/>
              <a:cs typeface="Times New Roman" panose="02020603050405020304" pitchFamily="18" charset="0"/>
            </a:rPr>
            <a:t>Details required in Part A</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GSTIN of Supplier</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Place of dispatch</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GSTIN of recipient</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Place of delivery</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Document number</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Document Date</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Value of goods</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Reason for transportation</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HSN Code</a:t>
          </a:r>
        </a:p>
        <a:p>
          <a:pPr marL="285750" lvl="1" indent="-285750" algn="l" defTabSz="1600200">
            <a:lnSpc>
              <a:spcPct val="90000"/>
            </a:lnSpc>
            <a:spcBef>
              <a:spcPct val="0"/>
            </a:spcBef>
            <a:spcAft>
              <a:spcPct val="15000"/>
            </a:spcAft>
            <a:buChar char="••"/>
          </a:pPr>
          <a:endParaRPr lang="en-IN" sz="3600" kern="1200"/>
        </a:p>
        <a:p>
          <a:pPr marL="285750" lvl="1" indent="-285750" algn="l" defTabSz="1600200">
            <a:lnSpc>
              <a:spcPct val="90000"/>
            </a:lnSpc>
            <a:spcBef>
              <a:spcPct val="0"/>
            </a:spcBef>
            <a:spcAft>
              <a:spcPct val="15000"/>
            </a:spcAft>
            <a:buChar char="••"/>
          </a:pPr>
          <a:endParaRPr lang="en-IN" sz="3600" kern="1200"/>
        </a:p>
        <a:p>
          <a:pPr marL="285750" lvl="1" indent="-285750" algn="l" defTabSz="1600200">
            <a:lnSpc>
              <a:spcPct val="90000"/>
            </a:lnSpc>
            <a:spcBef>
              <a:spcPct val="0"/>
            </a:spcBef>
            <a:spcAft>
              <a:spcPct val="15000"/>
            </a:spcAft>
            <a:buChar char="••"/>
          </a:pPr>
          <a:endParaRPr lang="en-IN" sz="3600" kern="1200"/>
        </a:p>
      </dsp:txBody>
      <dsp:txXfrm rot="5400000">
        <a:off x="2362816" y="714102"/>
        <a:ext cx="2262984" cy="2142309"/>
      </dsp:txXfrm>
    </dsp:sp>
    <dsp:sp modelId="{4FF180AF-50D2-4421-8884-D85FFEB2307A}">
      <dsp:nvSpPr>
        <dsp:cNvPr id="0" name=""/>
        <dsp:cNvSpPr/>
      </dsp:nvSpPr>
      <dsp:spPr>
        <a:xfrm rot="16200000">
          <a:off x="3886833" y="653765"/>
          <a:ext cx="3570515" cy="2262984"/>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l" defTabSz="533400">
            <a:lnSpc>
              <a:spcPct val="90000"/>
            </a:lnSpc>
            <a:spcBef>
              <a:spcPct val="0"/>
            </a:spcBef>
            <a:spcAft>
              <a:spcPct val="35000"/>
            </a:spcAft>
          </a:pPr>
          <a:r>
            <a:rPr lang="en-IN" sz="1200" b="1" u="sng" kern="1200" dirty="0" smtClean="0">
              <a:latin typeface="Times New Roman" panose="02020603050405020304" pitchFamily="18" charset="0"/>
              <a:cs typeface="Times New Roman" panose="02020603050405020304" pitchFamily="18" charset="0"/>
            </a:rPr>
            <a:t>Details Required in Part B</a:t>
          </a:r>
        </a:p>
        <a:p>
          <a:pPr lvl="0" algn="l" defTabSz="533400">
            <a:lnSpc>
              <a:spcPct val="10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Vehicle Number for Road Transport document Number/ Defence Vehicle Number/ Temporary Vehicle registration Number/ Nepal or Bhutan Vehicle Registration Number</a:t>
          </a:r>
        </a:p>
      </dsp:txBody>
      <dsp:txXfrm rot="5400000">
        <a:off x="4540599" y="714102"/>
        <a:ext cx="2262984" cy="2142309"/>
      </dsp:txXfrm>
    </dsp:sp>
    <dsp:sp modelId="{96CD0EB7-9FA9-4BE1-ABC8-615C7250F4FD}">
      <dsp:nvSpPr>
        <dsp:cNvPr id="0" name=""/>
        <dsp:cNvSpPr/>
      </dsp:nvSpPr>
      <dsp:spPr>
        <a:xfrm rot="16200000">
          <a:off x="-544520" y="653765"/>
          <a:ext cx="3570515" cy="2262984"/>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l" defTabSz="533400">
            <a:lnSpc>
              <a:spcPct val="90000"/>
            </a:lnSpc>
            <a:spcBef>
              <a:spcPct val="0"/>
            </a:spcBef>
            <a:spcAft>
              <a:spcPct val="35000"/>
            </a:spcAft>
          </a:pP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u="sng" kern="1200" dirty="0" smtClean="0">
              <a:latin typeface="Times New Roman" panose="02020603050405020304" pitchFamily="18" charset="0"/>
              <a:cs typeface="Times New Roman" panose="02020603050405020304" pitchFamily="18" charset="0"/>
            </a:rPr>
            <a:t>Reason for Transportation</a:t>
          </a: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Supply </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Export or import</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Job work</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SKD or CKD [for supply in batches or lots]</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Recipient not known</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Line Sales </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Sales return</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Exhibition or Fairs</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For own Use</a:t>
          </a:r>
          <a:endParaRPr lang="en-IN" sz="1200" kern="1200" dirty="0" smtClean="0">
            <a:latin typeface="Times New Roman" panose="02020603050405020304" pitchFamily="18" charset="0"/>
            <a:cs typeface="Times New Roman" panose="02020603050405020304" pitchFamily="18" charset="0"/>
          </a:endParaRPr>
        </a:p>
        <a:p>
          <a:pPr lvl="0" algn="l" defTabSz="533400">
            <a:lnSpc>
              <a:spcPct val="90000"/>
            </a:lnSpc>
            <a:spcBef>
              <a:spcPct val="0"/>
            </a:spcBef>
            <a:spcAft>
              <a:spcPct val="35000"/>
            </a:spcAft>
          </a:pPr>
          <a:r>
            <a:rPr lang="en-IN" sz="1200" b="1" kern="1200" dirty="0" smtClean="0">
              <a:latin typeface="Times New Roman" panose="02020603050405020304" pitchFamily="18" charset="0"/>
              <a:cs typeface="Times New Roman" panose="02020603050405020304" pitchFamily="18" charset="0"/>
            </a:rPr>
            <a:t>Others</a:t>
          </a:r>
        </a:p>
      </dsp:txBody>
      <dsp:txXfrm rot="5400000">
        <a:off x="109246" y="714102"/>
        <a:ext cx="2262984" cy="21423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6B2B2-628C-4403-806E-DAE36B6EA107}" type="datetimeFigureOut">
              <a:rPr lang="en-IN" smtClean="0"/>
              <a:t>18-07-2023</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073302-66B1-44BA-99D5-6768385FFE51}" type="slidenum">
              <a:rPr lang="en-IN" smtClean="0"/>
              <a:t>‹#›</a:t>
            </a:fld>
            <a:endParaRPr lang="en-IN"/>
          </a:p>
        </p:txBody>
      </p:sp>
    </p:spTree>
    <p:extLst>
      <p:ext uri="{BB962C8B-B14F-4D97-AF65-F5344CB8AC3E}">
        <p14:creationId xmlns:p14="http://schemas.microsoft.com/office/powerpoint/2010/main" val="901587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573070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553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46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88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45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65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17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624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24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53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76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49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46331268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46331268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9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413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297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46331268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46331268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456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0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46331268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46331268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41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46331268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46331268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60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736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24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46331268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46331268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74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SLIDES_API46331268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SLIDES_API46331268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32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SLIDES_API46331268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SLIDES_API46331268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17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750" b="0" i="0" baseline="0">
                <a:solidFill>
                  <a:schemeClr val="tx2"/>
                </a:solidFill>
                <a:latin typeface="Arial" panose="020B0604020202020204" pitchFamily="34" charset="0"/>
              </a:defRPr>
            </a:lvl1pPr>
          </a:lstStyle>
          <a:p>
            <a:pPr>
              <a:defRPr/>
            </a:pPr>
            <a:r>
              <a:rPr lang="en-US" dirty="0" smtClean="0">
                <a:solidFill>
                  <a:srgbClr val="FFFFFF"/>
                </a:solidFill>
              </a:rPr>
              <a:t>Page </a:t>
            </a:r>
            <a:fld id="{0234E4AB-713E-49C7-92E7-AA7DA2B2F749}" type="slidenum">
              <a:rPr lang="en-US" smtClean="0">
                <a:solidFill>
                  <a:srgbClr val="FFFFFF"/>
                </a:solidFill>
              </a:rPr>
              <a:pPr>
                <a:defRPr/>
              </a:pPr>
              <a:t>‹#›</a:t>
            </a:fld>
            <a:r>
              <a:rPr lang="en-US" dirty="0" smtClean="0">
                <a:solidFill>
                  <a:srgbClr val="FFFFFF"/>
                </a:solidFill>
              </a:rPr>
              <a:t> </a:t>
            </a:r>
          </a:p>
          <a:p>
            <a:pPr>
              <a:defRPr/>
            </a:pPr>
            <a:endParaRPr lang="en-US" dirty="0">
              <a:solidFill>
                <a:srgbClr val="FFFFFF"/>
              </a:solidFill>
            </a:endParaRPr>
          </a:p>
        </p:txBody>
      </p:sp>
      <p:sp>
        <p:nvSpPr>
          <p:cNvPr id="6" name="Google Shape;31;p7"/>
          <p:cNvSpPr txBox="1">
            <a:spLocks/>
          </p:cNvSpPr>
          <p:nvPr userDrawn="1"/>
        </p:nvSpPr>
        <p:spPr>
          <a:xfrm>
            <a:off x="8472458" y="4663217"/>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1142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90526" y="2041826"/>
            <a:ext cx="7439378" cy="58348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smtClean="0">
                <a:solidFill>
                  <a:srgbClr val="FFC000"/>
                </a:solidFill>
                <a:latin typeface="Times New Roman" panose="02020603050405020304" pitchFamily="18" charset="0"/>
                <a:ea typeface="League Spartan"/>
                <a:cs typeface="Times New Roman" panose="02020603050405020304" pitchFamily="18" charset="0"/>
                <a:sym typeface="League Spartan"/>
              </a:rPr>
              <a:t>Inter Play of E-WAY BILL </a:t>
            </a:r>
            <a:br>
              <a:rPr lang="en" sz="2400" b="1" dirty="0" smtClean="0">
                <a:solidFill>
                  <a:srgbClr val="FFC000"/>
                </a:solidFill>
                <a:latin typeface="Times New Roman" panose="02020603050405020304" pitchFamily="18" charset="0"/>
                <a:ea typeface="League Spartan"/>
                <a:cs typeface="Times New Roman" panose="02020603050405020304" pitchFamily="18" charset="0"/>
                <a:sym typeface="League Spartan"/>
              </a:rPr>
            </a:br>
            <a:r>
              <a:rPr lang="en" sz="2400" b="1" dirty="0" smtClean="0">
                <a:solidFill>
                  <a:srgbClr val="FFC000"/>
                </a:solidFill>
                <a:latin typeface="Times New Roman" panose="02020603050405020304" pitchFamily="18" charset="0"/>
                <a:ea typeface="League Spartan"/>
                <a:cs typeface="Times New Roman" panose="02020603050405020304" pitchFamily="18" charset="0"/>
                <a:sym typeface="League Spartan"/>
              </a:rPr>
              <a:t>in GST </a:t>
            </a:r>
            <a:endParaRPr sz="2400" b="1" dirty="0">
              <a:solidFill>
                <a:srgbClr val="FFC000"/>
              </a:solidFill>
              <a:latin typeface="Times New Roman" panose="02020603050405020304" pitchFamily="18" charset="0"/>
              <a:ea typeface="League Spartan"/>
              <a:cs typeface="Times New Roman" panose="02020603050405020304" pitchFamily="18" charset="0"/>
              <a:sym typeface="League Spartan"/>
            </a:endParaRPr>
          </a:p>
        </p:txBody>
      </p:sp>
      <p:sp>
        <p:nvSpPr>
          <p:cNvPr id="56" name="Google Shape;56;p13"/>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796508"/>
            <a:ext cx="4286250" cy="3657600"/>
          </a:xfrm>
          <a:prstGeom prst="rect">
            <a:avLst/>
          </a:prstGeom>
        </p:spPr>
      </p:pic>
      <p:sp>
        <p:nvSpPr>
          <p:cNvPr id="6" name="Google Shape;54;p13"/>
          <p:cNvSpPr txBox="1">
            <a:spLocks/>
          </p:cNvSpPr>
          <p:nvPr/>
        </p:nvSpPr>
        <p:spPr>
          <a:xfrm>
            <a:off x="5013596" y="4808470"/>
            <a:ext cx="3974558" cy="3350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1600" b="1" dirty="0" smtClean="0">
                <a:solidFill>
                  <a:schemeClr val="tx1"/>
                </a:solidFill>
                <a:latin typeface="Times New Roman" panose="02020603050405020304" pitchFamily="18" charset="0"/>
                <a:ea typeface="League Spartan"/>
                <a:cs typeface="Times New Roman" panose="02020603050405020304" pitchFamily="18" charset="0"/>
                <a:sym typeface="League Spartan"/>
              </a:rPr>
              <a:t>Presented by : CA. Ashis Agarwal </a:t>
            </a:r>
          </a:p>
          <a:p>
            <a:r>
              <a:rPr lang="en-US" sz="1600" b="1" dirty="0" smtClean="0">
                <a:solidFill>
                  <a:schemeClr val="tx1"/>
                </a:solidFill>
                <a:latin typeface="Times New Roman" panose="02020603050405020304" pitchFamily="18" charset="0"/>
                <a:ea typeface="League Spartan"/>
                <a:cs typeface="Times New Roman" panose="02020603050405020304" pitchFamily="18" charset="0"/>
                <a:sym typeface="League Spartan"/>
              </a:rPr>
              <a:t>                     +91-75012 79772</a:t>
            </a:r>
            <a:endParaRPr lang="en-US" sz="1600" b="1" dirty="0">
              <a:solidFill>
                <a:schemeClr val="tx1"/>
              </a:solidFill>
              <a:latin typeface="Times New Roman" panose="02020603050405020304" pitchFamily="18" charset="0"/>
              <a:ea typeface="League Spartan"/>
              <a:cs typeface="Times New Roman" panose="02020603050405020304" pitchFamily="18" charset="0"/>
              <a:sym typeface="League Spart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56" name="Rectangle 55"/>
          <p:cNvSpPr/>
          <p:nvPr/>
        </p:nvSpPr>
        <p:spPr>
          <a:xfrm>
            <a:off x="321128" y="208063"/>
            <a:ext cx="8501743" cy="45925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8" name="Google Shape;116;p20"/>
          <p:cNvSpPr txBox="1"/>
          <p:nvPr/>
        </p:nvSpPr>
        <p:spPr>
          <a:xfrm>
            <a:off x="0" y="-44400"/>
            <a:ext cx="9144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 name="Rounded Rectangle 14"/>
          <p:cNvSpPr/>
          <p:nvPr/>
        </p:nvSpPr>
        <p:spPr>
          <a:xfrm rot="2687158">
            <a:off x="630023" y="1540271"/>
            <a:ext cx="1208314" cy="1190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41" name="Rounded Rectangle 40"/>
          <p:cNvSpPr/>
          <p:nvPr/>
        </p:nvSpPr>
        <p:spPr>
          <a:xfrm rot="2687158">
            <a:off x="2837226" y="1548664"/>
            <a:ext cx="1208314" cy="1190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42" name="Rounded Rectangle 41"/>
          <p:cNvSpPr/>
          <p:nvPr/>
        </p:nvSpPr>
        <p:spPr>
          <a:xfrm rot="2687158">
            <a:off x="7294519" y="1558089"/>
            <a:ext cx="1208314" cy="11905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16" name="Half Frame 15"/>
          <p:cNvSpPr/>
          <p:nvPr/>
        </p:nvSpPr>
        <p:spPr>
          <a:xfrm rot="7976805">
            <a:off x="1646219" y="1728144"/>
            <a:ext cx="805543" cy="783772"/>
          </a:xfrm>
          <a:prstGeom prst="half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3" name="Half Frame 42"/>
          <p:cNvSpPr/>
          <p:nvPr/>
        </p:nvSpPr>
        <p:spPr>
          <a:xfrm rot="7976805">
            <a:off x="3856309" y="1780699"/>
            <a:ext cx="805543" cy="783772"/>
          </a:xfrm>
          <a:prstGeom prst="half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4" name="TextBox 43"/>
          <p:cNvSpPr txBox="1"/>
          <p:nvPr/>
        </p:nvSpPr>
        <p:spPr>
          <a:xfrm>
            <a:off x="742867" y="1732488"/>
            <a:ext cx="936508" cy="738664"/>
          </a:xfrm>
          <a:prstGeom prst="rect">
            <a:avLst/>
          </a:prstGeom>
          <a:noFill/>
        </p:spPr>
        <p:txBody>
          <a:bodyPr wrap="square" rtlCol="0">
            <a:spAutoFit/>
          </a:bodyPr>
          <a:lstStyle/>
          <a:p>
            <a:pPr algn="ctr"/>
            <a:r>
              <a:rPr lang="en-IN" sz="1050" b="1" dirty="0">
                <a:latin typeface="Times New Roman" panose="02020603050405020304" pitchFamily="18" charset="0"/>
                <a:cs typeface="Times New Roman" panose="02020603050405020304" pitchFamily="18" charset="0"/>
              </a:rPr>
              <a:t>G</a:t>
            </a:r>
            <a:r>
              <a:rPr lang="en-IN" sz="1050" b="1" dirty="0" smtClean="0">
                <a:latin typeface="Times New Roman" panose="02020603050405020304" pitchFamily="18" charset="0"/>
                <a:cs typeface="Times New Roman" panose="02020603050405020304" pitchFamily="18" charset="0"/>
              </a:rPr>
              <a:t>oods Transported </a:t>
            </a:r>
            <a:r>
              <a:rPr lang="en-IN" sz="1000" b="1" dirty="0" smtClean="0">
                <a:latin typeface="Times New Roman" panose="02020603050405020304" pitchFamily="18" charset="0"/>
                <a:cs typeface="Times New Roman" panose="02020603050405020304" pitchFamily="18" charset="0"/>
              </a:rPr>
              <a:t>through</a:t>
            </a:r>
            <a:r>
              <a:rPr lang="en-IN" sz="1050" b="1" dirty="0" smtClean="0">
                <a:latin typeface="Times New Roman" panose="02020603050405020304" pitchFamily="18" charset="0"/>
                <a:cs typeface="Times New Roman" panose="02020603050405020304" pitchFamily="18" charset="0"/>
              </a:rPr>
              <a:t> truck</a:t>
            </a:r>
            <a:endParaRPr lang="en-IN" sz="105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7472457" y="1818642"/>
            <a:ext cx="847482" cy="707886"/>
          </a:xfrm>
          <a:prstGeom prst="rect">
            <a:avLst/>
          </a:prstGeom>
          <a:noFill/>
        </p:spPr>
        <p:txBody>
          <a:bodyPr wrap="square" rtlCol="0">
            <a:spAutoFit/>
          </a:bodyPr>
          <a:lstStyle/>
          <a:p>
            <a:pPr algn="ctr"/>
            <a:r>
              <a:rPr lang="en-IN" sz="1000" b="1" dirty="0" smtClean="0">
                <a:latin typeface="Times New Roman" panose="02020603050405020304" pitchFamily="18" charset="0"/>
                <a:cs typeface="Times New Roman" panose="02020603050405020304" pitchFamily="18" charset="0"/>
              </a:rPr>
              <a:t>Goods and Conveyance Detained as E-way bill </a:t>
            </a:r>
            <a:endParaRPr lang="en-IN" sz="10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2919236" y="1763266"/>
            <a:ext cx="1024504" cy="707886"/>
          </a:xfrm>
          <a:prstGeom prst="rect">
            <a:avLst/>
          </a:prstGeom>
          <a:noFill/>
        </p:spPr>
        <p:txBody>
          <a:bodyPr wrap="square" rtlCol="0">
            <a:spAutoFit/>
          </a:bodyPr>
          <a:lstStyle/>
          <a:p>
            <a:pPr algn="ctr"/>
            <a:r>
              <a:rPr lang="en-IN" sz="1000" b="1" dirty="0" smtClean="0">
                <a:latin typeface="Times New Roman" panose="02020603050405020304" pitchFamily="18" charset="0"/>
                <a:cs typeface="Times New Roman" panose="02020603050405020304" pitchFamily="18" charset="0"/>
              </a:rPr>
              <a:t>Delay is caused due to unforeseeable Circumstances</a:t>
            </a:r>
            <a:endParaRPr lang="en-IN" sz="1000"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1201593" y="3325379"/>
            <a:ext cx="1622301" cy="1165635"/>
          </a:xfrm>
          <a:prstGeom prst="rect">
            <a:avLst/>
          </a:prstGeom>
        </p:spPr>
      </p:pic>
      <p:pic>
        <p:nvPicPr>
          <p:cNvPr id="50" name="Picture 49"/>
          <p:cNvPicPr>
            <a:picLocks noChangeAspect="1"/>
          </p:cNvPicPr>
          <p:nvPr/>
        </p:nvPicPr>
        <p:blipFill rotWithShape="1">
          <a:blip r:embed="rId4"/>
          <a:srcRect l="2937" t="2206" r="263" b="3706"/>
          <a:stretch/>
        </p:blipFill>
        <p:spPr>
          <a:xfrm>
            <a:off x="3682854" y="3325379"/>
            <a:ext cx="1625899" cy="1165637"/>
          </a:xfrm>
          <a:prstGeom prst="rect">
            <a:avLst/>
          </a:prstGeom>
        </p:spPr>
      </p:pic>
      <p:pic>
        <p:nvPicPr>
          <p:cNvPr id="54" name="Picture 53"/>
          <p:cNvPicPr>
            <a:picLocks noChangeAspect="1"/>
          </p:cNvPicPr>
          <p:nvPr/>
        </p:nvPicPr>
        <p:blipFill>
          <a:blip r:embed="rId3"/>
          <a:stretch>
            <a:fillRect/>
          </a:stretch>
        </p:blipFill>
        <p:spPr>
          <a:xfrm>
            <a:off x="6120762" y="3325378"/>
            <a:ext cx="1622301" cy="1165635"/>
          </a:xfrm>
          <a:prstGeom prst="rect">
            <a:avLst/>
          </a:prstGeom>
        </p:spPr>
      </p:pic>
      <p:pic>
        <p:nvPicPr>
          <p:cNvPr id="49" name="Picture 48"/>
          <p:cNvPicPr>
            <a:picLocks noChangeAspect="1"/>
          </p:cNvPicPr>
          <p:nvPr/>
        </p:nvPicPr>
        <p:blipFill>
          <a:blip r:embed="rId5"/>
          <a:stretch>
            <a:fillRect/>
          </a:stretch>
        </p:blipFill>
        <p:spPr>
          <a:xfrm>
            <a:off x="6262980" y="3244479"/>
            <a:ext cx="1337865" cy="1349203"/>
          </a:xfrm>
          <a:prstGeom prst="rect">
            <a:avLst/>
          </a:prstGeom>
        </p:spPr>
      </p:pic>
      <p:sp>
        <p:nvSpPr>
          <p:cNvPr id="55" name="Rectangle 54"/>
          <p:cNvSpPr/>
          <p:nvPr/>
        </p:nvSpPr>
        <p:spPr>
          <a:xfrm>
            <a:off x="321128" y="208063"/>
            <a:ext cx="8501743" cy="892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2000" b="1" dirty="0" smtClean="0">
                <a:latin typeface="Times New Roman" panose="02020603050405020304" pitchFamily="18" charset="0"/>
                <a:cs typeface="Times New Roman" panose="02020603050405020304" pitchFamily="18" charset="0"/>
              </a:rPr>
              <a:t>SCENARIO </a:t>
            </a:r>
            <a:endParaRPr lang="en-IN"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19" name="Rounded Rectangle 18"/>
          <p:cNvSpPr/>
          <p:nvPr/>
        </p:nvSpPr>
        <p:spPr>
          <a:xfrm rot="2687158">
            <a:off x="5134948" y="1572448"/>
            <a:ext cx="1208314" cy="1190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1" name="Half Frame 20"/>
          <p:cNvSpPr/>
          <p:nvPr/>
        </p:nvSpPr>
        <p:spPr>
          <a:xfrm rot="7976805">
            <a:off x="6129905" y="1804678"/>
            <a:ext cx="805543" cy="783772"/>
          </a:xfrm>
          <a:prstGeom prst="half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TextBox 22"/>
          <p:cNvSpPr txBox="1"/>
          <p:nvPr/>
        </p:nvSpPr>
        <p:spPr>
          <a:xfrm>
            <a:off x="5226853" y="1747877"/>
            <a:ext cx="1024504" cy="861774"/>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E-way bill could not be extended within 8 hours of expiry</a:t>
            </a:r>
            <a:endParaRPr lang="en-IN" sz="1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7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0" y="56143"/>
            <a:ext cx="913359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Google Shape;116;p20"/>
          <p:cNvSpPr txBox="1"/>
          <p:nvPr/>
        </p:nvSpPr>
        <p:spPr>
          <a:xfrm>
            <a:off x="0" y="-54428"/>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265944"/>
            <a:ext cx="8578683" cy="4578882"/>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ea typeface="Calibri" panose="020F0502020204030204" pitchFamily="34" charset="0"/>
                <a:cs typeface="Times New Roman" panose="02020603050405020304" pitchFamily="18" charset="0"/>
              </a:rPr>
              <a:t>Can two E-way bills be generated for a particular invoice or delivery challan?</a:t>
            </a:r>
          </a:p>
          <a:p>
            <a:pPr marL="285750" indent="-285750" algn="just">
              <a:lnSpc>
                <a:spcPct val="107000"/>
              </a:lnSpc>
              <a:spcAft>
                <a:spcPts val="800"/>
              </a:spcAft>
              <a:buClr>
                <a:schemeClr val="accent1">
                  <a:lumMod val="50000"/>
                </a:schemeClr>
              </a:buClr>
              <a:buFont typeface="Wingdings" panose="05000000000000000000" pitchFamily="2" charset="2"/>
              <a:buChar char="v"/>
            </a:pPr>
            <a:endParaRPr lang="en-IN" sz="5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What </a:t>
            </a:r>
            <a:r>
              <a:rPr lang="en-IN" sz="1200" dirty="0">
                <a:latin typeface="Times New Roman" panose="02020603050405020304" pitchFamily="18" charset="0"/>
                <a:cs typeface="Times New Roman" panose="02020603050405020304" pitchFamily="18" charset="0"/>
              </a:rPr>
              <a:t>is the relevance of entering pin codes </a:t>
            </a:r>
            <a:r>
              <a:rPr lang="en-IN" sz="1200" dirty="0" smtClean="0">
                <a:latin typeface="Times New Roman" panose="02020603050405020304" pitchFamily="18" charset="0"/>
                <a:cs typeface="Times New Roman" panose="02020603050405020304" pitchFamily="18" charset="0"/>
              </a:rPr>
              <a:t>while generating E-Way Bill?</a:t>
            </a:r>
          </a:p>
          <a:p>
            <a:pPr marL="285750" indent="-285750" algn="just">
              <a:lnSpc>
                <a:spcPct val="107000"/>
              </a:lnSpc>
              <a:spcAft>
                <a:spcPts val="800"/>
              </a:spcAft>
              <a:buClr>
                <a:schemeClr val="accent1">
                  <a:lumMod val="50000"/>
                </a:schemeClr>
              </a:buClr>
              <a:buFont typeface="Wingdings" panose="05000000000000000000" pitchFamily="2" charset="2"/>
              <a:buChar char="v"/>
            </a:pPr>
            <a:endParaRPr lang="en-IN" sz="400" dirty="0" smtClean="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Can </a:t>
            </a:r>
            <a:r>
              <a:rPr lang="en-IN" sz="1200" dirty="0">
                <a:latin typeface="Times New Roman" panose="02020603050405020304" pitchFamily="18" charset="0"/>
                <a:cs typeface="Times New Roman" panose="02020603050405020304" pitchFamily="18" charset="0"/>
              </a:rPr>
              <a:t>seizure order </a:t>
            </a:r>
            <a:r>
              <a:rPr lang="en-IN" sz="1200" dirty="0" smtClean="0">
                <a:latin typeface="Times New Roman" panose="02020603050405020304" pitchFamily="18" charset="0"/>
                <a:cs typeface="Times New Roman" panose="02020603050405020304" pitchFamily="18" charset="0"/>
              </a:rPr>
              <a:t>be passed </a:t>
            </a:r>
            <a:r>
              <a:rPr lang="en-IN" sz="1200" dirty="0">
                <a:latin typeface="Times New Roman" panose="02020603050405020304" pitchFamily="18" charset="0"/>
                <a:cs typeface="Times New Roman" panose="02020603050405020304" pitchFamily="18" charset="0"/>
              </a:rPr>
              <a:t>if the e-way bill produced after the inception but before the order </a:t>
            </a:r>
            <a:r>
              <a:rPr lang="en-IN" sz="1200" dirty="0" smtClean="0">
                <a:latin typeface="Times New Roman" panose="02020603050405020304" pitchFamily="18" charset="0"/>
                <a:cs typeface="Times New Roman" panose="02020603050405020304" pitchFamily="18" charset="0"/>
              </a:rPr>
              <a:t>passed?</a:t>
            </a:r>
          </a:p>
          <a:p>
            <a:pPr marL="285750" indent="-285750" algn="just">
              <a:lnSpc>
                <a:spcPct val="107000"/>
              </a:lnSpc>
              <a:spcAft>
                <a:spcPts val="800"/>
              </a:spcAft>
              <a:buClr>
                <a:schemeClr val="accent1">
                  <a:lumMod val="50000"/>
                </a:schemeClr>
              </a:buClr>
              <a:buFont typeface="Wingdings" panose="05000000000000000000" pitchFamily="2" charset="2"/>
              <a:buChar char="v"/>
            </a:pPr>
            <a:endParaRPr lang="en-IN" sz="500" dirty="0" smtClean="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Consequences of taking goods to </a:t>
            </a:r>
            <a:r>
              <a:rPr lang="en-IN" sz="1200" dirty="0">
                <a:latin typeface="Times New Roman" panose="02020603050405020304" pitchFamily="18" charset="0"/>
                <a:cs typeface="Times New Roman" panose="02020603050405020304" pitchFamily="18" charset="0"/>
              </a:rPr>
              <a:t>a different location provided there was no procedure </a:t>
            </a:r>
            <a:r>
              <a:rPr lang="en-IN" sz="1200" dirty="0" smtClean="0">
                <a:latin typeface="Times New Roman" panose="02020603050405020304" pitchFamily="18" charset="0"/>
                <a:cs typeface="Times New Roman" panose="02020603050405020304" pitchFamily="18" charset="0"/>
              </a:rPr>
              <a:t>lapse?</a:t>
            </a:r>
          </a:p>
          <a:p>
            <a:pPr marL="285750" indent="-285750" algn="just">
              <a:lnSpc>
                <a:spcPct val="107000"/>
              </a:lnSpc>
              <a:spcAft>
                <a:spcPts val="800"/>
              </a:spcAft>
              <a:buClr>
                <a:schemeClr val="accent1">
                  <a:lumMod val="50000"/>
                </a:schemeClr>
              </a:buClr>
              <a:buFont typeface="Wingdings" panose="05000000000000000000" pitchFamily="2" charset="2"/>
              <a:buChar char="v"/>
            </a:pPr>
            <a:endParaRPr lang="en-IN" sz="700" dirty="0" smtClean="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Consequences </a:t>
            </a:r>
            <a:r>
              <a:rPr lang="en-IN" sz="1200" dirty="0">
                <a:latin typeface="Times New Roman" panose="02020603050405020304" pitchFamily="18" charset="0"/>
                <a:cs typeface="Times New Roman" panose="02020603050405020304" pitchFamily="18" charset="0"/>
              </a:rPr>
              <a:t>of minor difference between the address shown in Invoice and shown in e-way </a:t>
            </a:r>
            <a:r>
              <a:rPr lang="en-IN" sz="1200" dirty="0" smtClean="0">
                <a:latin typeface="Times New Roman" panose="02020603050405020304" pitchFamily="18" charset="0"/>
                <a:cs typeface="Times New Roman" panose="02020603050405020304" pitchFamily="18" charset="0"/>
              </a:rPr>
              <a:t>bill?</a:t>
            </a:r>
          </a:p>
          <a:p>
            <a:pPr marL="285750" indent="-285750" algn="just">
              <a:lnSpc>
                <a:spcPct val="107000"/>
              </a:lnSpc>
              <a:spcAft>
                <a:spcPts val="800"/>
              </a:spcAft>
              <a:buClr>
                <a:schemeClr val="accent1">
                  <a:lumMod val="50000"/>
                </a:schemeClr>
              </a:buClr>
              <a:buFont typeface="Wingdings" panose="05000000000000000000" pitchFamily="2" charset="2"/>
              <a:buChar char="v"/>
            </a:pPr>
            <a:endParaRPr lang="en-IN" sz="500" dirty="0" smtClean="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What </a:t>
            </a:r>
            <a:r>
              <a:rPr lang="en-IN" sz="1200" dirty="0">
                <a:latin typeface="Times New Roman" panose="02020603050405020304" pitchFamily="18" charset="0"/>
                <a:cs typeface="Times New Roman" panose="02020603050405020304" pitchFamily="18" charset="0"/>
              </a:rPr>
              <a:t>will happen if instead of </a:t>
            </a:r>
            <a:r>
              <a:rPr lang="en-IN" sz="1200" dirty="0" smtClean="0">
                <a:latin typeface="Times New Roman" panose="02020603050405020304" pitchFamily="18" charset="0"/>
                <a:cs typeface="Times New Roman" panose="02020603050405020304" pitchFamily="18" charset="0"/>
              </a:rPr>
              <a:t>IGST is charged instead of SGST </a:t>
            </a:r>
            <a:r>
              <a:rPr lang="en-IN" sz="1200" dirty="0">
                <a:latin typeface="Times New Roman" panose="02020603050405020304" pitchFamily="18" charset="0"/>
                <a:cs typeface="Times New Roman" panose="02020603050405020304" pitchFamily="18" charset="0"/>
              </a:rPr>
              <a:t>and </a:t>
            </a:r>
            <a:r>
              <a:rPr lang="en-IN" sz="1200" dirty="0" smtClean="0">
                <a:latin typeface="Times New Roman" panose="02020603050405020304" pitchFamily="18" charset="0"/>
                <a:cs typeface="Times New Roman" panose="02020603050405020304" pitchFamily="18" charset="0"/>
              </a:rPr>
              <a:t>CGST or vice-versa?</a:t>
            </a:r>
          </a:p>
          <a:p>
            <a:pPr marL="285750" indent="-285750" algn="just">
              <a:lnSpc>
                <a:spcPct val="107000"/>
              </a:lnSpc>
              <a:spcAft>
                <a:spcPts val="800"/>
              </a:spcAft>
              <a:buClr>
                <a:schemeClr val="accent1">
                  <a:lumMod val="50000"/>
                </a:schemeClr>
              </a:buClr>
              <a:buFont typeface="Wingdings" panose="05000000000000000000" pitchFamily="2" charset="2"/>
              <a:buChar char="v"/>
            </a:pPr>
            <a:endParaRPr lang="en-IN" sz="600" dirty="0" smtClean="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Consequence of delay </a:t>
            </a:r>
            <a:r>
              <a:rPr lang="en-IN" sz="1200" dirty="0">
                <a:latin typeface="Times New Roman" panose="02020603050405020304" pitchFamily="18" charset="0"/>
                <a:cs typeface="Times New Roman" panose="02020603050405020304" pitchFamily="18" charset="0"/>
              </a:rPr>
              <a:t>in delivery due to some uncontrollable and unforeseeable circumstances? </a:t>
            </a:r>
            <a:endParaRPr lang="en-IN" sz="1200" dirty="0" smtClean="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endParaRPr lang="en-IN" sz="1000" dirty="0" smtClean="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IN" sz="1200" dirty="0" smtClean="0">
                <a:latin typeface="Times New Roman" panose="02020603050405020304" pitchFamily="18" charset="0"/>
                <a:cs typeface="Times New Roman" panose="02020603050405020304" pitchFamily="18" charset="0"/>
              </a:rPr>
              <a:t>Goods </a:t>
            </a:r>
            <a:r>
              <a:rPr lang="en-IN" sz="1200" dirty="0">
                <a:latin typeface="Times New Roman" panose="02020603050405020304" pitchFamily="18" charset="0"/>
                <a:cs typeface="Times New Roman" panose="02020603050405020304" pitchFamily="18" charset="0"/>
              </a:rPr>
              <a:t>detained citing reasons like purchasing firm or vendor of consignee is </a:t>
            </a:r>
            <a:r>
              <a:rPr lang="en-IN" sz="1200" dirty="0" smtClean="0">
                <a:latin typeface="Times New Roman" panose="02020603050405020304" pitchFamily="18" charset="0"/>
                <a:cs typeface="Times New Roman" panose="02020603050405020304" pitchFamily="18" charset="0"/>
              </a:rPr>
              <a:t>non-existent</a:t>
            </a:r>
            <a:r>
              <a:rPr lang="en-IN" sz="1200" dirty="0">
                <a:latin typeface="Times New Roman" panose="02020603050405020304" pitchFamily="18" charset="0"/>
                <a:cs typeface="Times New Roman" panose="02020603050405020304" pitchFamily="18" charset="0"/>
              </a:rPr>
              <a:t> </a:t>
            </a:r>
            <a:r>
              <a:rPr lang="en-IN" sz="1200" dirty="0" smtClean="0">
                <a:latin typeface="Times New Roman" panose="02020603050405020304" pitchFamily="18" charset="0"/>
                <a:cs typeface="Times New Roman" panose="02020603050405020304" pitchFamily="18" charset="0"/>
              </a:rPr>
              <a:t>or goods coming from some other location etc.</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96" t="9595" r="9709" b="-428"/>
          <a:stretch/>
        </p:blipFill>
        <p:spPr>
          <a:xfrm>
            <a:off x="7410824" y="53953"/>
            <a:ext cx="1717651" cy="2154228"/>
          </a:xfrm>
          <a:prstGeom prst="rect">
            <a:avLst/>
          </a:prstGeom>
          <a:ln>
            <a:solidFill>
              <a:schemeClr val="tx1"/>
            </a:solid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71138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0" y="56143"/>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16" name="Google Shape;116;p20"/>
          <p:cNvSpPr txBox="1"/>
          <p:nvPr/>
        </p:nvSpPr>
        <p:spPr>
          <a:xfrm>
            <a:off x="-21772" y="-32657"/>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1087927"/>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Clr>
                <a:srgbClr val="FFC000"/>
              </a:buClr>
            </a:pPr>
            <a:r>
              <a:rPr lang="en-IN" sz="1200" dirty="0" smtClean="0">
                <a:latin typeface="Times New Roman" panose="02020603050405020304" pitchFamily="18" charset="0"/>
                <a:ea typeface="Calibri" panose="020F0502020204030204" pitchFamily="34" charset="0"/>
                <a:cs typeface="Times New Roman" panose="02020603050405020304" pitchFamily="18" charset="0"/>
              </a:rPr>
              <a:t>Can </a:t>
            </a:r>
            <a:r>
              <a:rPr lang="en-IN" sz="1200" dirty="0">
                <a:latin typeface="Times New Roman" panose="02020603050405020304" pitchFamily="18" charset="0"/>
                <a:ea typeface="Calibri" panose="020F0502020204030204" pitchFamily="34" charset="0"/>
                <a:cs typeface="Times New Roman" panose="02020603050405020304" pitchFamily="18" charset="0"/>
              </a:rPr>
              <a:t>two E-way bills be generated for a particular invoice or delivery challan?</a:t>
            </a:r>
          </a:p>
          <a:p>
            <a:pPr marL="285750" indent="-285750">
              <a:lnSpc>
                <a:spcPct val="107000"/>
              </a:lnSpc>
              <a:spcAft>
                <a:spcPts val="800"/>
              </a:spcAft>
              <a:buClr>
                <a:srgbClr val="FFC000"/>
              </a:buClr>
              <a:buFont typeface="Wingdings" panose="05000000000000000000" pitchFamily="2" charset="2"/>
              <a:buChar char="v"/>
            </a:pPr>
            <a:endParaRPr lang="en-IN" sz="1200" dirty="0">
              <a:latin typeface="Times New Roman" panose="02020603050405020304" pitchFamily="18" charset="0"/>
              <a:cs typeface="Times New Roman" panose="02020603050405020304" pitchFamily="18" charset="0"/>
            </a:endParaRPr>
          </a:p>
        </p:txBody>
      </p:sp>
      <p:sp>
        <p:nvSpPr>
          <p:cNvPr id="6" name="AutoShape 4" descr="https://cdn-web.gofrugal.com/images/ebill/eway-docs.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p:cNvPicPr>
            <a:picLocks noChangeAspect="1"/>
          </p:cNvPicPr>
          <p:nvPr/>
        </p:nvPicPr>
        <p:blipFill>
          <a:blip r:embed="rId3"/>
          <a:stretch>
            <a:fillRect/>
          </a:stretch>
        </p:blipFill>
        <p:spPr>
          <a:xfrm>
            <a:off x="845915" y="1551490"/>
            <a:ext cx="3982806" cy="2490582"/>
          </a:xfrm>
          <a:prstGeom prst="rect">
            <a:avLst/>
          </a:prstGeom>
        </p:spPr>
      </p:pic>
      <p:pic>
        <p:nvPicPr>
          <p:cNvPr id="9" name="Picture 8"/>
          <p:cNvPicPr>
            <a:picLocks noChangeAspect="1"/>
          </p:cNvPicPr>
          <p:nvPr/>
        </p:nvPicPr>
        <p:blipFill rotWithShape="1">
          <a:blip r:embed="rId4"/>
          <a:srcRect l="1525" t="1730" r="2109" b="1141"/>
          <a:stretch/>
        </p:blipFill>
        <p:spPr>
          <a:xfrm>
            <a:off x="6241175" y="2599821"/>
            <a:ext cx="1168002" cy="1240113"/>
          </a:xfrm>
          <a:prstGeom prst="rect">
            <a:avLst/>
          </a:prstGeom>
        </p:spPr>
      </p:pic>
      <p:pic>
        <p:nvPicPr>
          <p:cNvPr id="12" name="Picture 11"/>
          <p:cNvPicPr>
            <a:picLocks noChangeAspect="1"/>
          </p:cNvPicPr>
          <p:nvPr/>
        </p:nvPicPr>
        <p:blipFill rotWithShape="1">
          <a:blip r:embed="rId4"/>
          <a:srcRect l="1525" t="1730" r="2109" b="1141"/>
          <a:stretch/>
        </p:blipFill>
        <p:spPr>
          <a:xfrm>
            <a:off x="6233631" y="1359708"/>
            <a:ext cx="1168002" cy="1240113"/>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396333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0" y="56143"/>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Google Shape;116;p20"/>
          <p:cNvSpPr txBox="1"/>
          <p:nvPr/>
        </p:nvSpPr>
        <p:spPr>
          <a:xfrm>
            <a:off x="-10886" y="-43542"/>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1087927"/>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Clr>
                <a:srgbClr val="FFC000"/>
              </a:buClr>
            </a:pPr>
            <a:r>
              <a:rPr lang="en-IN" sz="1200" dirty="0" smtClean="0">
                <a:latin typeface="Times New Roman" panose="02020603050405020304" pitchFamily="18" charset="0"/>
                <a:cs typeface="Times New Roman" panose="02020603050405020304" pitchFamily="18" charset="0"/>
              </a:rPr>
              <a:t>What </a:t>
            </a:r>
            <a:r>
              <a:rPr lang="en-IN" sz="1200" dirty="0">
                <a:latin typeface="Times New Roman" panose="02020603050405020304" pitchFamily="18" charset="0"/>
                <a:cs typeface="Times New Roman" panose="02020603050405020304" pitchFamily="18" charset="0"/>
              </a:rPr>
              <a:t>is the relevance of entering pin codes </a:t>
            </a:r>
            <a:r>
              <a:rPr lang="en-IN" sz="1200" dirty="0" smtClean="0">
                <a:latin typeface="Times New Roman" panose="02020603050405020304" pitchFamily="18" charset="0"/>
                <a:cs typeface="Times New Roman" panose="02020603050405020304" pitchFamily="18" charset="0"/>
              </a:rPr>
              <a:t>while generating E-Way </a:t>
            </a:r>
            <a:r>
              <a:rPr lang="en-IN" sz="1200" dirty="0">
                <a:latin typeface="Times New Roman" panose="02020603050405020304" pitchFamily="18" charset="0"/>
                <a:cs typeface="Times New Roman" panose="02020603050405020304" pitchFamily="18" charset="0"/>
              </a:rPr>
              <a:t>B</a:t>
            </a:r>
            <a:r>
              <a:rPr lang="en-IN" sz="1200" dirty="0" smtClean="0">
                <a:latin typeface="Times New Roman" panose="02020603050405020304" pitchFamily="18" charset="0"/>
                <a:cs typeface="Times New Roman" panose="02020603050405020304" pitchFamily="18" charset="0"/>
              </a:rPr>
              <a:t>ill?</a:t>
            </a:r>
          </a:p>
          <a:p>
            <a:pPr marL="285750" indent="-285750">
              <a:lnSpc>
                <a:spcPct val="107000"/>
              </a:lnSpc>
              <a:spcAft>
                <a:spcPts val="800"/>
              </a:spcAft>
              <a:buClr>
                <a:srgbClr val="FFC000"/>
              </a:buClr>
              <a:buFont typeface="Wingdings" panose="05000000000000000000" pitchFamily="2" charset="2"/>
              <a:buChar char="v"/>
            </a:pPr>
            <a:endParaRPr lang="en-IN" sz="1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8" name="Picture 7"/>
          <p:cNvPicPr>
            <a:picLocks noChangeAspect="1"/>
          </p:cNvPicPr>
          <p:nvPr/>
        </p:nvPicPr>
        <p:blipFill>
          <a:blip r:embed="rId3"/>
          <a:stretch>
            <a:fillRect/>
          </a:stretch>
        </p:blipFill>
        <p:spPr>
          <a:xfrm>
            <a:off x="424541" y="463563"/>
            <a:ext cx="8382002" cy="4250950"/>
          </a:xfrm>
          <a:prstGeom prst="rect">
            <a:avLst/>
          </a:prstGeom>
        </p:spPr>
      </p:pic>
    </p:spTree>
    <p:extLst>
      <p:ext uri="{BB962C8B-B14F-4D97-AF65-F5344CB8AC3E}">
        <p14:creationId xmlns:p14="http://schemas.microsoft.com/office/powerpoint/2010/main" val="3160882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5442" y="42249"/>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Google Shape;116;p20"/>
          <p:cNvSpPr txBox="1"/>
          <p:nvPr/>
        </p:nvSpPr>
        <p:spPr>
          <a:xfrm>
            <a:off x="-10886" y="-54429"/>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7282"/>
            <a:ext cx="8458202" cy="1087927"/>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Clr>
                <a:srgbClr val="FFC000"/>
              </a:buClr>
            </a:pPr>
            <a:r>
              <a:rPr lang="en-IN" sz="1200" dirty="0">
                <a:latin typeface="Times New Roman" panose="02020603050405020304" pitchFamily="18" charset="0"/>
                <a:cs typeface="Times New Roman" panose="02020603050405020304" pitchFamily="18" charset="0"/>
              </a:rPr>
              <a:t>Can seizure order be passed if the e-way bill produced after the inception but before the order passed?</a:t>
            </a:r>
          </a:p>
          <a:p>
            <a:pPr>
              <a:lnSpc>
                <a:spcPct val="107000"/>
              </a:lnSpc>
              <a:spcAft>
                <a:spcPts val="800"/>
              </a:spcAft>
              <a:buClr>
                <a:srgbClr val="FFC000"/>
              </a:buClr>
            </a:pPr>
            <a:endParaRPr lang="en-IN" sz="1200" dirty="0" smtClean="0">
              <a:latin typeface="Times New Roman" panose="02020603050405020304" pitchFamily="18" charset="0"/>
              <a:cs typeface="Times New Roman" panose="02020603050405020304" pitchFamily="18" charset="0"/>
            </a:endParaRPr>
          </a:p>
        </p:txBody>
      </p:sp>
      <p:sp>
        <p:nvSpPr>
          <p:cNvPr id="3" name="Rectangle 2"/>
          <p:cNvSpPr/>
          <p:nvPr/>
        </p:nvSpPr>
        <p:spPr>
          <a:xfrm>
            <a:off x="478971" y="1559148"/>
            <a:ext cx="2122714" cy="1499734"/>
          </a:xfrm>
          <a:prstGeom prst="rect">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Detention </a:t>
            </a:r>
            <a:r>
              <a:rPr lang="en-US" dirty="0">
                <a:solidFill>
                  <a:schemeClr val="bg1"/>
                </a:solidFill>
              </a:rPr>
              <a:t>of goods and vehicle</a:t>
            </a:r>
            <a:endParaRPr lang="en-IN" dirty="0">
              <a:solidFill>
                <a:schemeClr val="bg1"/>
              </a:solidFill>
            </a:endParaRPr>
          </a:p>
        </p:txBody>
      </p:sp>
      <p:sp>
        <p:nvSpPr>
          <p:cNvPr id="6" name="Rectangle 5"/>
          <p:cNvSpPr/>
          <p:nvPr/>
        </p:nvSpPr>
        <p:spPr>
          <a:xfrm>
            <a:off x="3080656" y="1559148"/>
            <a:ext cx="2122714" cy="1499734"/>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IN" dirty="0" smtClean="0">
                <a:solidFill>
                  <a:schemeClr val="accent1">
                    <a:lumMod val="50000"/>
                  </a:schemeClr>
                </a:solidFill>
              </a:rPr>
              <a:t>E-Way Bill produced</a:t>
            </a:r>
            <a:endParaRPr lang="en-IN" dirty="0">
              <a:solidFill>
                <a:schemeClr val="accent1">
                  <a:lumMod val="50000"/>
                </a:schemeClr>
              </a:solidFill>
            </a:endParaRPr>
          </a:p>
        </p:txBody>
      </p:sp>
      <p:sp>
        <p:nvSpPr>
          <p:cNvPr id="7" name="Rectangle 6"/>
          <p:cNvSpPr/>
          <p:nvPr/>
        </p:nvSpPr>
        <p:spPr>
          <a:xfrm>
            <a:off x="5682341" y="1559148"/>
            <a:ext cx="2122714" cy="1470544"/>
          </a:xfrm>
          <a:prstGeom prst="rect">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IN" dirty="0" smtClean="0">
                <a:solidFill>
                  <a:schemeClr val="bg1"/>
                </a:solidFill>
              </a:rPr>
              <a:t>Order in FORM GST MOV - 06</a:t>
            </a:r>
            <a:endParaRPr lang="en-IN" dirty="0">
              <a:solidFill>
                <a:schemeClr val="bg1"/>
              </a:solidFill>
            </a:endParaRPr>
          </a:p>
        </p:txBody>
      </p:sp>
      <p:pic>
        <p:nvPicPr>
          <p:cNvPr id="5" name="Picture 4"/>
          <p:cNvPicPr>
            <a:picLocks noChangeAspect="1"/>
          </p:cNvPicPr>
          <p:nvPr/>
        </p:nvPicPr>
        <p:blipFill>
          <a:blip r:embed="rId3"/>
          <a:stretch>
            <a:fillRect/>
          </a:stretch>
        </p:blipFill>
        <p:spPr>
          <a:xfrm>
            <a:off x="342402" y="3154972"/>
            <a:ext cx="7680369" cy="1764245"/>
          </a:xfrm>
          <a:prstGeom prst="rect">
            <a:avLst/>
          </a:prstGeom>
        </p:spPr>
      </p:pic>
      <p:sp>
        <p:nvSpPr>
          <p:cNvPr id="8" name="Slide Number Placeholder 7"/>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075937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0" y="45257"/>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Google Shape;116;p20"/>
          <p:cNvSpPr txBox="1"/>
          <p:nvPr/>
        </p:nvSpPr>
        <p:spPr>
          <a:xfrm>
            <a:off x="-10886" y="-54428"/>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1087927"/>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Clr>
                <a:srgbClr val="FFC000"/>
              </a:buClr>
            </a:pPr>
            <a:r>
              <a:rPr lang="en-IN" sz="1200" dirty="0" smtClean="0">
                <a:latin typeface="Times New Roman" panose="02020603050405020304" pitchFamily="18" charset="0"/>
                <a:cs typeface="Times New Roman" panose="02020603050405020304" pitchFamily="18" charset="0"/>
              </a:rPr>
              <a:t>Consequences </a:t>
            </a:r>
            <a:r>
              <a:rPr lang="en-IN" sz="1200" dirty="0">
                <a:latin typeface="Times New Roman" panose="02020603050405020304" pitchFamily="18" charset="0"/>
                <a:cs typeface="Times New Roman" panose="02020603050405020304" pitchFamily="18" charset="0"/>
              </a:rPr>
              <a:t>of taking goods to a different location provided there was no procedure lapse?</a:t>
            </a:r>
          </a:p>
          <a:p>
            <a:pPr marL="285750" indent="-285750">
              <a:lnSpc>
                <a:spcPct val="107000"/>
              </a:lnSpc>
              <a:spcAft>
                <a:spcPts val="800"/>
              </a:spcAft>
              <a:buClr>
                <a:srgbClr val="FFC000"/>
              </a:buClr>
              <a:buFont typeface="Wingdings" panose="05000000000000000000" pitchFamily="2" charset="2"/>
              <a:buChar char="v"/>
            </a:pPr>
            <a:endParaRPr lang="en-IN"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8028" t="2115" r="1556" b="6207"/>
          <a:stretch/>
        </p:blipFill>
        <p:spPr>
          <a:xfrm>
            <a:off x="457199" y="1393372"/>
            <a:ext cx="7369629" cy="3243942"/>
          </a:xfrm>
          <a:prstGeom prst="rect">
            <a:avLst/>
          </a:prstGeom>
          <a:ln>
            <a:solidFill>
              <a:schemeClr val="accent1">
                <a:lumMod val="50000"/>
              </a:schemeClr>
            </a:solidFill>
          </a:ln>
        </p:spPr>
      </p:pic>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150037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10886" y="45257"/>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Google Shape;116;p20"/>
          <p:cNvSpPr txBox="1"/>
          <p:nvPr/>
        </p:nvSpPr>
        <p:spPr>
          <a:xfrm>
            <a:off x="0" y="-54428"/>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787716"/>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Clr>
                <a:srgbClr val="FFC000"/>
              </a:buClr>
            </a:pPr>
            <a:r>
              <a:rPr lang="en-IN" sz="1200" dirty="0">
                <a:latin typeface="Times New Roman" panose="02020603050405020304" pitchFamily="18" charset="0"/>
                <a:cs typeface="Times New Roman" panose="02020603050405020304" pitchFamily="18" charset="0"/>
              </a:rPr>
              <a:t>Consequences of minor difference between the address shown in Invoice and shown in e-way bill</a:t>
            </a:r>
          </a:p>
        </p:txBody>
      </p:sp>
      <p:pic>
        <p:nvPicPr>
          <p:cNvPr id="3" name="Picture 2"/>
          <p:cNvPicPr>
            <a:picLocks noChangeAspect="1"/>
          </p:cNvPicPr>
          <p:nvPr/>
        </p:nvPicPr>
        <p:blipFill rotWithShape="1">
          <a:blip r:embed="rId3"/>
          <a:srcRect t="1943"/>
          <a:stretch/>
        </p:blipFill>
        <p:spPr>
          <a:xfrm>
            <a:off x="513958" y="1436914"/>
            <a:ext cx="5677705" cy="2693167"/>
          </a:xfrm>
          <a:prstGeom prst="rect">
            <a:avLst/>
          </a:prstGeom>
        </p:spPr>
      </p:pic>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6" name="TextBox 5"/>
          <p:cNvSpPr txBox="1"/>
          <p:nvPr/>
        </p:nvSpPr>
        <p:spPr>
          <a:xfrm>
            <a:off x="513958" y="4502945"/>
            <a:ext cx="6291943" cy="276999"/>
          </a:xfrm>
          <a:prstGeom prst="rect">
            <a:avLst/>
          </a:prstGeom>
          <a:noFill/>
        </p:spPr>
        <p:txBody>
          <a:bodyPr wrap="square" rtlCol="0">
            <a:spAutoFit/>
          </a:bodyPr>
          <a:lstStyle/>
          <a:p>
            <a:r>
              <a:rPr lang="en-IN" sz="1200" b="1" i="1" dirty="0" smtClean="0">
                <a:latin typeface="Times New Roman" panose="02020603050405020304" pitchFamily="18" charset="0"/>
                <a:cs typeface="Times New Roman" panose="02020603050405020304" pitchFamily="18" charset="0"/>
              </a:rPr>
              <a:t>Reference: M.R Traders V. </a:t>
            </a:r>
            <a:r>
              <a:rPr lang="en-IN" sz="1200" b="1" i="1" dirty="0" err="1" smtClean="0">
                <a:latin typeface="Times New Roman" panose="02020603050405020304" pitchFamily="18" charset="0"/>
                <a:cs typeface="Times New Roman" panose="02020603050405020304" pitchFamily="18" charset="0"/>
              </a:rPr>
              <a:t>Asstt</a:t>
            </a:r>
            <a:r>
              <a:rPr lang="en-IN" sz="1200" b="1" i="1" dirty="0" smtClean="0">
                <a:latin typeface="Times New Roman" panose="02020603050405020304" pitchFamily="18" charset="0"/>
                <a:cs typeface="Times New Roman" panose="02020603050405020304" pitchFamily="18" charset="0"/>
              </a:rPr>
              <a:t>. State Tax Officer [2020 (80) GST 287 (Kerala)]</a:t>
            </a:r>
            <a:endParaRPr lang="en-IN" sz="1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52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0" y="56143"/>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Google Shape;116;p20"/>
          <p:cNvSpPr txBox="1"/>
          <p:nvPr/>
        </p:nvSpPr>
        <p:spPr>
          <a:xfrm>
            <a:off x="0" y="-32657"/>
            <a:ext cx="9144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787716"/>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Clr>
                <a:schemeClr val="accent1">
                  <a:lumMod val="50000"/>
                </a:schemeClr>
              </a:buClr>
            </a:pPr>
            <a:r>
              <a:rPr lang="en-IN" sz="1200" dirty="0">
                <a:latin typeface="Times New Roman" panose="02020603050405020304" pitchFamily="18" charset="0"/>
                <a:cs typeface="Times New Roman" panose="02020603050405020304" pitchFamily="18" charset="0"/>
              </a:rPr>
              <a:t>What will happen if instead of IGST is charged instead of SGST and CGST or vice-versa?</a:t>
            </a:r>
          </a:p>
        </p:txBody>
      </p:sp>
      <p:sp>
        <p:nvSpPr>
          <p:cNvPr id="7" name="Rectangle 6"/>
          <p:cNvSpPr/>
          <p:nvPr/>
        </p:nvSpPr>
        <p:spPr>
          <a:xfrm>
            <a:off x="598712" y="3738780"/>
            <a:ext cx="2122714" cy="730262"/>
          </a:xfrm>
          <a:prstGeom prst="rect">
            <a:avLst/>
          </a:prstGeom>
          <a:solidFill>
            <a:schemeClr val="accent1">
              <a:lumMod val="50000"/>
            </a:schemeClr>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IGST</a:t>
            </a:r>
            <a:endParaRPr lang="en-IN" dirty="0">
              <a:solidFill>
                <a:schemeClr val="bg1"/>
              </a:solidFill>
            </a:endParaRPr>
          </a:p>
        </p:txBody>
      </p:sp>
      <p:sp>
        <p:nvSpPr>
          <p:cNvPr id="8" name="Rectangle 7"/>
          <p:cNvSpPr/>
          <p:nvPr/>
        </p:nvSpPr>
        <p:spPr>
          <a:xfrm>
            <a:off x="5333998" y="3738780"/>
            <a:ext cx="2122714" cy="730262"/>
          </a:xfrm>
          <a:prstGeom prst="rect">
            <a:avLst/>
          </a:prstGeom>
          <a:solidFill>
            <a:schemeClr val="accent1">
              <a:lumMod val="50000"/>
            </a:schemeClr>
          </a:solidFill>
          <a:effectLst>
            <a:outerShdw blurRad="76200" dir="18900000" sy="23000" kx="-12000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bg1"/>
                </a:solidFill>
              </a:rPr>
              <a:t>CGST + IGST</a:t>
            </a:r>
            <a:endParaRPr lang="en-IN" dirty="0">
              <a:solidFill>
                <a:schemeClr val="bg1"/>
              </a:solidFill>
            </a:endParaRPr>
          </a:p>
        </p:txBody>
      </p:sp>
      <p:sp>
        <p:nvSpPr>
          <p:cNvPr id="5" name="Oval 4"/>
          <p:cNvSpPr/>
          <p:nvPr/>
        </p:nvSpPr>
        <p:spPr>
          <a:xfrm>
            <a:off x="532516" y="1419409"/>
            <a:ext cx="2255105" cy="1084307"/>
          </a:xfrm>
          <a:prstGeom prst="ellipse">
            <a:avLst/>
          </a:prstGeom>
          <a:solidFill>
            <a:schemeClr val="tx1"/>
          </a:solidFill>
          <a:ln>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INTRA-STATE</a:t>
            </a:r>
            <a:endParaRPr lang="en-IN" dirty="0"/>
          </a:p>
        </p:txBody>
      </p:sp>
      <p:sp>
        <p:nvSpPr>
          <p:cNvPr id="10" name="Oval 9"/>
          <p:cNvSpPr/>
          <p:nvPr/>
        </p:nvSpPr>
        <p:spPr>
          <a:xfrm>
            <a:off x="5267802" y="1419408"/>
            <a:ext cx="2255105" cy="1084307"/>
          </a:xfrm>
          <a:prstGeom prst="ellipse">
            <a:avLst/>
          </a:prstGeom>
          <a:solidFill>
            <a:schemeClr val="tx1"/>
          </a:solidFill>
          <a:ln>
            <a:solidFill>
              <a:schemeClr val="tx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INTER-STATE</a:t>
            </a:r>
            <a:endParaRPr lang="en-IN" dirty="0"/>
          </a:p>
        </p:txBody>
      </p:sp>
      <p:cxnSp>
        <p:nvCxnSpPr>
          <p:cNvPr id="11" name="Straight Arrow Connector 10"/>
          <p:cNvCxnSpPr>
            <a:stCxn id="5" idx="4"/>
            <a:endCxn id="7" idx="0"/>
          </p:cNvCxnSpPr>
          <p:nvPr/>
        </p:nvCxnSpPr>
        <p:spPr>
          <a:xfrm>
            <a:off x="1660069" y="2503716"/>
            <a:ext cx="0" cy="1235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6395350" y="2503714"/>
            <a:ext cx="0" cy="1235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5" idx="4"/>
            <a:endCxn id="8" idx="1"/>
          </p:cNvCxnSpPr>
          <p:nvPr/>
        </p:nvCxnSpPr>
        <p:spPr>
          <a:xfrm>
            <a:off x="1660069" y="2503716"/>
            <a:ext cx="3673929" cy="1600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4"/>
            <a:endCxn id="7" idx="3"/>
          </p:cNvCxnSpPr>
          <p:nvPr/>
        </p:nvCxnSpPr>
        <p:spPr>
          <a:xfrm flipH="1">
            <a:off x="2721426" y="2503715"/>
            <a:ext cx="3673929" cy="16001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731" y="2865823"/>
            <a:ext cx="522197" cy="522197"/>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357" y="2865823"/>
            <a:ext cx="522197" cy="522197"/>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076" y="3801995"/>
            <a:ext cx="522197" cy="522197"/>
          </a:xfrm>
          <a:prstGeom prst="rect">
            <a:avLst/>
          </a:prstGeom>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516913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p:nvPr/>
        </p:nvSpPr>
        <p:spPr>
          <a:xfrm>
            <a:off x="0" y="-65314"/>
            <a:ext cx="9144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787716"/>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Clr>
                <a:srgbClr val="FFC000"/>
              </a:buClr>
            </a:pPr>
            <a:r>
              <a:rPr lang="en-IN" sz="1200" dirty="0" smtClean="0">
                <a:latin typeface="Times New Roman" panose="02020603050405020304" pitchFamily="18" charset="0"/>
                <a:cs typeface="Times New Roman" panose="02020603050405020304" pitchFamily="18" charset="0"/>
              </a:rPr>
              <a:t>Consequence </a:t>
            </a:r>
            <a:r>
              <a:rPr lang="en-IN" sz="1200" dirty="0">
                <a:latin typeface="Times New Roman" panose="02020603050405020304" pitchFamily="18" charset="0"/>
                <a:cs typeface="Times New Roman" panose="02020603050405020304" pitchFamily="18" charset="0"/>
              </a:rPr>
              <a:t>of delay in delivery due to some uncontrollable and unforeseeable circumstances? </a:t>
            </a:r>
          </a:p>
        </p:txBody>
      </p:sp>
      <p:pic>
        <p:nvPicPr>
          <p:cNvPr id="5" name="Picture 4"/>
          <p:cNvPicPr>
            <a:picLocks noChangeAspect="1"/>
          </p:cNvPicPr>
          <p:nvPr/>
        </p:nvPicPr>
        <p:blipFill rotWithShape="1">
          <a:blip r:embed="rId3"/>
          <a:srcRect b="2513"/>
          <a:stretch/>
        </p:blipFill>
        <p:spPr>
          <a:xfrm>
            <a:off x="525023" y="1299017"/>
            <a:ext cx="2017712" cy="1630163"/>
          </a:xfrm>
          <a:prstGeom prst="rect">
            <a:avLst/>
          </a:prstGeom>
        </p:spPr>
      </p:pic>
      <p:pic>
        <p:nvPicPr>
          <p:cNvPr id="6" name="Picture 5"/>
          <p:cNvPicPr>
            <a:picLocks noChangeAspect="1"/>
          </p:cNvPicPr>
          <p:nvPr/>
        </p:nvPicPr>
        <p:blipFill rotWithShape="1">
          <a:blip r:embed="rId4"/>
          <a:srcRect l="2937" t="2206" r="263" b="3706"/>
          <a:stretch/>
        </p:blipFill>
        <p:spPr>
          <a:xfrm>
            <a:off x="2542735" y="1299017"/>
            <a:ext cx="2472749" cy="1630163"/>
          </a:xfrm>
          <a:prstGeom prst="rect">
            <a:avLst/>
          </a:prstGeom>
        </p:spPr>
      </p:pic>
      <p:pic>
        <p:nvPicPr>
          <p:cNvPr id="7" name="Picture 6"/>
          <p:cNvPicPr>
            <a:picLocks noChangeAspect="1"/>
          </p:cNvPicPr>
          <p:nvPr/>
        </p:nvPicPr>
        <p:blipFill>
          <a:blip r:embed="rId5"/>
          <a:stretch>
            <a:fillRect/>
          </a:stretch>
        </p:blipFill>
        <p:spPr>
          <a:xfrm>
            <a:off x="5016507" y="1299018"/>
            <a:ext cx="2245580" cy="1630162"/>
          </a:xfrm>
          <a:prstGeom prst="rect">
            <a:avLst/>
          </a:prstGeom>
        </p:spPr>
      </p:pic>
      <p:pic>
        <p:nvPicPr>
          <p:cNvPr id="8" name="Picture 7"/>
          <p:cNvPicPr>
            <a:picLocks noChangeAspect="1"/>
          </p:cNvPicPr>
          <p:nvPr/>
        </p:nvPicPr>
        <p:blipFill>
          <a:blip r:embed="rId6"/>
          <a:stretch>
            <a:fillRect/>
          </a:stretch>
        </p:blipFill>
        <p:spPr>
          <a:xfrm>
            <a:off x="525023" y="2990045"/>
            <a:ext cx="6747950" cy="1456199"/>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9" name="TextBox 8"/>
          <p:cNvSpPr txBox="1"/>
          <p:nvPr/>
        </p:nvSpPr>
        <p:spPr>
          <a:xfrm>
            <a:off x="513958" y="4524717"/>
            <a:ext cx="7366930" cy="276999"/>
          </a:xfrm>
          <a:prstGeom prst="rect">
            <a:avLst/>
          </a:prstGeom>
          <a:noFill/>
        </p:spPr>
        <p:txBody>
          <a:bodyPr wrap="square" rtlCol="0">
            <a:spAutoFit/>
          </a:bodyPr>
          <a:lstStyle/>
          <a:p>
            <a:r>
              <a:rPr lang="en-IN" sz="1200" b="1" i="1" dirty="0" smtClean="0">
                <a:latin typeface="Times New Roman" panose="02020603050405020304" pitchFamily="18" charset="0"/>
                <a:cs typeface="Times New Roman" panose="02020603050405020304" pitchFamily="18" charset="0"/>
              </a:rPr>
              <a:t>Reference: Assistant Commissioner (ST) v. Satyam </a:t>
            </a:r>
            <a:r>
              <a:rPr lang="en-IN" sz="1200" b="1" i="1" dirty="0" err="1" smtClean="0">
                <a:latin typeface="Times New Roman" panose="02020603050405020304" pitchFamily="18" charset="0"/>
                <a:cs typeface="Times New Roman" panose="02020603050405020304" pitchFamily="18" charset="0"/>
              </a:rPr>
              <a:t>Shivam</a:t>
            </a:r>
            <a:r>
              <a:rPr lang="en-IN" sz="1200" b="1" i="1" dirty="0" smtClean="0">
                <a:latin typeface="Times New Roman" panose="02020603050405020304" pitchFamily="18" charset="0"/>
                <a:cs typeface="Times New Roman" panose="02020603050405020304" pitchFamily="18" charset="0"/>
              </a:rPr>
              <a:t> Papers (P.) Ltd. [ 2022 (57) GSTL 97/ 90 479 (SC)]</a:t>
            </a:r>
            <a:endParaRPr lang="en-IN" sz="1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243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0" y="56143"/>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Google Shape;116;p20"/>
          <p:cNvSpPr txBox="1"/>
          <p:nvPr/>
        </p:nvSpPr>
        <p:spPr>
          <a:xfrm>
            <a:off x="-10886" y="-43542"/>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1087927"/>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Clr>
                <a:srgbClr val="FFC000"/>
              </a:buClr>
            </a:pPr>
            <a:r>
              <a:rPr lang="en-IN" sz="1200" dirty="0" smtClean="0">
                <a:latin typeface="Times New Roman" panose="02020603050405020304" pitchFamily="18" charset="0"/>
                <a:cs typeface="Times New Roman" panose="02020603050405020304" pitchFamily="18" charset="0"/>
              </a:rPr>
              <a:t>Consequences of entering wrong vehicle number on the e-way bill?</a:t>
            </a:r>
          </a:p>
          <a:p>
            <a:pPr marL="285750" indent="-285750">
              <a:lnSpc>
                <a:spcPct val="107000"/>
              </a:lnSpc>
              <a:spcAft>
                <a:spcPts val="800"/>
              </a:spcAft>
              <a:buClr>
                <a:srgbClr val="FFC000"/>
              </a:buClr>
              <a:buFont typeface="Wingdings" panose="05000000000000000000" pitchFamily="2" charset="2"/>
              <a:buChar char="v"/>
            </a:pPr>
            <a:endParaRPr lang="en-IN" sz="1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7" name="Picture 6"/>
          <p:cNvPicPr>
            <a:picLocks noChangeAspect="1"/>
          </p:cNvPicPr>
          <p:nvPr/>
        </p:nvPicPr>
        <p:blipFill>
          <a:blip r:embed="rId3"/>
          <a:stretch>
            <a:fillRect/>
          </a:stretch>
        </p:blipFill>
        <p:spPr>
          <a:xfrm>
            <a:off x="288158" y="1717698"/>
            <a:ext cx="7680369" cy="1764245"/>
          </a:xfrm>
          <a:prstGeom prst="rect">
            <a:avLst/>
          </a:prstGeom>
        </p:spPr>
      </p:pic>
      <p:sp>
        <p:nvSpPr>
          <p:cNvPr id="8" name="TextBox 7"/>
          <p:cNvSpPr txBox="1"/>
          <p:nvPr/>
        </p:nvSpPr>
        <p:spPr>
          <a:xfrm>
            <a:off x="513958" y="4524717"/>
            <a:ext cx="6291943" cy="276999"/>
          </a:xfrm>
          <a:prstGeom prst="rect">
            <a:avLst/>
          </a:prstGeom>
          <a:noFill/>
        </p:spPr>
        <p:txBody>
          <a:bodyPr wrap="square" rtlCol="0">
            <a:spAutoFit/>
          </a:bodyPr>
          <a:lstStyle/>
          <a:p>
            <a:r>
              <a:rPr lang="en-IN" sz="1200" b="1" i="1" dirty="0" smtClean="0">
                <a:latin typeface="Times New Roman" panose="02020603050405020304" pitchFamily="18" charset="0"/>
                <a:cs typeface="Times New Roman" panose="02020603050405020304" pitchFamily="18" charset="0"/>
              </a:rPr>
              <a:t>Reference: Varun Beverages Ltd. v. State of U.P. [2023 (71) GSTL 4/ 96 GST 587 (Allahabad)]</a:t>
            </a:r>
            <a:endParaRPr lang="en-IN" sz="1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678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16973" y="166032"/>
            <a:ext cx="5094515" cy="572700"/>
          </a:xfrm>
          <a:prstGeom prst="rect">
            <a:avLst/>
          </a:prstGeom>
        </p:spPr>
        <p:txBody>
          <a:bodyPr spcFirstLastPara="1" wrap="square" lIns="91425" tIns="91425" rIns="91425" bIns="91425" anchor="t" anchorCtr="0">
            <a:noAutofit/>
          </a:bodyPr>
          <a:lstStyle/>
          <a:p>
            <a:r>
              <a:rPr lang="en-IN" sz="1800" b="1" u="sng" dirty="0" smtClean="0">
                <a:solidFill>
                  <a:srgbClr val="FFC000"/>
                </a:solidFill>
                <a:latin typeface="Times New Roman" panose="02020603050405020304" pitchFamily="18" charset="0"/>
                <a:cs typeface="Times New Roman" panose="02020603050405020304" pitchFamily="18" charset="0"/>
              </a:rPr>
              <a:t>Legal Framework</a:t>
            </a:r>
            <a:endParaRPr lang="en-IN" sz="1800" dirty="0">
              <a:latin typeface="Times New Roman" panose="02020603050405020304" pitchFamily="18" charset="0"/>
              <a:cs typeface="Times New Roman" panose="02020603050405020304" pitchFamily="18" charset="0"/>
            </a:endParaRPr>
          </a:p>
        </p:txBody>
      </p:sp>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216974" y="1421477"/>
            <a:ext cx="8741046" cy="738664"/>
          </a:xfrm>
          <a:prstGeom prst="rect">
            <a:avLst/>
          </a:prstGeom>
        </p:spPr>
        <p:txBody>
          <a:bodyPr wrap="square">
            <a:spAutoFit/>
          </a:bodyPr>
          <a:lstStyle/>
          <a:p>
            <a:r>
              <a:rPr lang="en-IN" dirty="0">
                <a:latin typeface="Times New Roman" panose="02020603050405020304" pitchFamily="18" charset="0"/>
                <a:cs typeface="Times New Roman" panose="02020603050405020304" pitchFamily="18" charset="0"/>
              </a:rPr>
              <a:t>68 </a:t>
            </a:r>
            <a:r>
              <a:rPr lang="en-US" dirty="0">
                <a:latin typeface="Times New Roman" panose="02020603050405020304" pitchFamily="18" charset="0"/>
                <a:cs typeface="Times New Roman" panose="02020603050405020304" pitchFamily="18" charset="0"/>
              </a:rPr>
              <a:t>(1) The Government </a:t>
            </a:r>
            <a:r>
              <a:rPr lang="en-US" b="1" dirty="0">
                <a:latin typeface="Times New Roman" panose="02020603050405020304" pitchFamily="18" charset="0"/>
                <a:cs typeface="Times New Roman" panose="02020603050405020304" pitchFamily="18" charset="0"/>
              </a:rPr>
              <a:t>may require</a:t>
            </a:r>
            <a:r>
              <a:rPr lang="en-US" dirty="0">
                <a:latin typeface="Times New Roman" panose="02020603050405020304" pitchFamily="18" charset="0"/>
                <a:cs typeface="Times New Roman" panose="02020603050405020304" pitchFamily="18" charset="0"/>
              </a:rPr>
              <a:t> the person in charge of a conveyance carrying any consignment of goods of value exceeding such amount as may be </a:t>
            </a:r>
            <a:r>
              <a:rPr lang="en-US" b="1" dirty="0">
                <a:latin typeface="Times New Roman" panose="02020603050405020304" pitchFamily="18" charset="0"/>
                <a:cs typeface="Times New Roman" panose="02020603050405020304" pitchFamily="18" charset="0"/>
              </a:rPr>
              <a:t>specified to carry with him such documents and such devices as may be prescribed</a:t>
            </a:r>
            <a:r>
              <a:rPr lang="en-US" dirty="0">
                <a:latin typeface="Times New Roman" panose="02020603050405020304" pitchFamily="18" charset="0"/>
                <a:cs typeface="Times New Roman" panose="02020603050405020304" pitchFamily="18" charset="0"/>
              </a:rPr>
              <a:t>. </a:t>
            </a:r>
          </a:p>
        </p:txBody>
      </p:sp>
      <p:sp>
        <p:nvSpPr>
          <p:cNvPr id="5" name="Rectangle 4"/>
          <p:cNvSpPr/>
          <p:nvPr/>
        </p:nvSpPr>
        <p:spPr>
          <a:xfrm>
            <a:off x="216973" y="2212806"/>
            <a:ext cx="8376834" cy="738664"/>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The details of documents required to be carried under sub-section (1) shall be validated in such manner as may be prescribed. </a:t>
            </a:r>
          </a:p>
        </p:txBody>
      </p:sp>
      <p:sp>
        <p:nvSpPr>
          <p:cNvPr id="10" name="Rectangle 9"/>
          <p:cNvSpPr/>
          <p:nvPr/>
        </p:nvSpPr>
        <p:spPr>
          <a:xfrm>
            <a:off x="216973" y="3267547"/>
            <a:ext cx="8262811" cy="95410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(3) Where any </a:t>
            </a:r>
            <a:r>
              <a:rPr lang="en-US" b="1" dirty="0">
                <a:latin typeface="Times New Roman" panose="02020603050405020304" pitchFamily="18" charset="0"/>
                <a:cs typeface="Times New Roman" panose="02020603050405020304" pitchFamily="18" charset="0"/>
              </a:rPr>
              <a:t>conveyance referred to in sub-section (1) is intercepted by the proper officer at any place, he may require the person in charge of the said conveyance to produce the documents prescribed under the said sub-section and devices for verification</a:t>
            </a:r>
            <a:r>
              <a:rPr lang="en-US" dirty="0">
                <a:latin typeface="Times New Roman" panose="02020603050405020304" pitchFamily="18" charset="0"/>
                <a:cs typeface="Times New Roman" panose="02020603050405020304" pitchFamily="18" charset="0"/>
              </a:rPr>
              <a:t>, and the said person shall be liable to produce the documents and devices and also allow the inspection of goods</a:t>
            </a:r>
          </a:p>
        </p:txBody>
      </p:sp>
      <p:sp>
        <p:nvSpPr>
          <p:cNvPr id="11" name="Slide Number Placeholder 1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16" name="Rectangle 15"/>
          <p:cNvSpPr/>
          <p:nvPr/>
        </p:nvSpPr>
        <p:spPr>
          <a:xfrm>
            <a:off x="216975" y="694313"/>
            <a:ext cx="8438827" cy="738664"/>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Section 68</a:t>
            </a:r>
            <a:r>
              <a:rPr lang="en-US" b="1" dirty="0">
                <a:latin typeface="Times New Roman" panose="02020603050405020304" pitchFamily="18" charset="0"/>
                <a:cs typeface="Times New Roman" panose="02020603050405020304" pitchFamily="18" charset="0"/>
              </a:rPr>
              <a:t>. Inspection of goods in movement.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Chapter : </a:t>
            </a:r>
            <a:r>
              <a:rPr lang="en-IN" b="1" dirty="0">
                <a:latin typeface="Times New Roman" panose="02020603050405020304" pitchFamily="18" charset="0"/>
                <a:cs typeface="Times New Roman" panose="02020603050405020304" pitchFamily="18" charset="0"/>
              </a:rPr>
              <a:t>INSPECTION, </a:t>
            </a:r>
            <a:r>
              <a:rPr lang="en-IN" b="1" dirty="0" smtClean="0">
                <a:latin typeface="Times New Roman" panose="02020603050405020304" pitchFamily="18" charset="0"/>
                <a:cs typeface="Times New Roman" panose="02020603050405020304" pitchFamily="18" charset="0"/>
              </a:rPr>
              <a:t>SEARCH</a:t>
            </a:r>
            <a:endParaRPr lang="en-IN" b="1" dirty="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Rectangle 1"/>
          <p:cNvSpPr/>
          <p:nvPr/>
        </p:nvSpPr>
        <p:spPr>
          <a:xfrm>
            <a:off x="0" y="56143"/>
            <a:ext cx="9144000" cy="50873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16" name="Google Shape;116;p20"/>
          <p:cNvSpPr txBox="1"/>
          <p:nvPr/>
        </p:nvSpPr>
        <p:spPr>
          <a:xfrm>
            <a:off x="-10886" y="-43542"/>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8458202" cy="460895"/>
          </a:xfrm>
          <a:prstGeom prst="rect">
            <a:avLst/>
          </a:prstGeom>
        </p:spPr>
        <p:txBody>
          <a:bodyPr wrap="square">
            <a:spAutoFit/>
          </a:bodyPr>
          <a:lstStyle/>
          <a:p>
            <a:pPr>
              <a:lnSpc>
                <a:spcPct val="107000"/>
              </a:lnSpc>
              <a:spcAft>
                <a:spcPts val="800"/>
              </a:spcAft>
              <a:buClr>
                <a:srgbClr val="FFC000"/>
              </a:buClr>
            </a:pPr>
            <a:r>
              <a:rPr lang="en-IN" sz="2400" dirty="0" smtClean="0">
                <a:latin typeface="Times New Roman" panose="02020603050405020304" pitchFamily="18" charset="0"/>
                <a:ea typeface="Calibri" panose="020F0502020204030204" pitchFamily="34" charset="0"/>
                <a:cs typeface="Times New Roman" panose="02020603050405020304" pitchFamily="18" charset="0"/>
              </a:rPr>
              <a:t>FAQ</a:t>
            </a:r>
            <a:endParaRPr lang="en-IN" sz="12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8" name="TextBox 7"/>
          <p:cNvSpPr txBox="1"/>
          <p:nvPr/>
        </p:nvSpPr>
        <p:spPr>
          <a:xfrm>
            <a:off x="409088" y="1051227"/>
            <a:ext cx="6291943" cy="877420"/>
          </a:xfrm>
          <a:prstGeom prst="rect">
            <a:avLst/>
          </a:prstGeom>
          <a:noFill/>
        </p:spPr>
        <p:txBody>
          <a:bodyPr wrap="square" rtlCol="0">
            <a:spAutoFit/>
          </a:bodyPr>
          <a:lstStyle/>
          <a:p>
            <a:pPr>
              <a:lnSpc>
                <a:spcPct val="107000"/>
              </a:lnSpc>
              <a:spcAft>
                <a:spcPts val="800"/>
              </a:spcAft>
              <a:buClr>
                <a:srgbClr val="FFC000"/>
              </a:buClr>
            </a:pPr>
            <a:r>
              <a:rPr lang="en-IN" sz="1200" b="1" dirty="0">
                <a:latin typeface="Times New Roman" panose="02020603050405020304" pitchFamily="18" charset="0"/>
                <a:cs typeface="Times New Roman" panose="02020603050405020304" pitchFamily="18" charset="0"/>
              </a:rPr>
              <a:t>Goods detained citing reasons like </a:t>
            </a:r>
          </a:p>
          <a:p>
            <a:pPr marL="171450" indent="-171450">
              <a:lnSpc>
                <a:spcPct val="107000"/>
              </a:lnSpc>
              <a:spcAft>
                <a:spcPts val="800"/>
              </a:spcAft>
              <a:buClr>
                <a:srgbClr val="FFC000"/>
              </a:buClr>
              <a:buFont typeface="Arial" panose="020B0604020202020204" pitchFamily="34" charset="0"/>
              <a:buChar char="•"/>
            </a:pPr>
            <a:r>
              <a:rPr lang="en-IN" sz="1200" b="1" dirty="0">
                <a:latin typeface="Times New Roman" panose="02020603050405020304" pitchFamily="18" charset="0"/>
                <a:cs typeface="Times New Roman" panose="02020603050405020304" pitchFamily="18" charset="0"/>
              </a:rPr>
              <a:t>Purchasing firm or vendor of consignee is non-existent or</a:t>
            </a:r>
          </a:p>
          <a:p>
            <a:r>
              <a:rPr lang="en-IN" sz="1200" i="1" dirty="0" smtClean="0">
                <a:latin typeface="Times New Roman" panose="02020603050405020304" pitchFamily="18" charset="0"/>
                <a:cs typeface="Times New Roman" panose="02020603050405020304" pitchFamily="18" charset="0"/>
              </a:rPr>
              <a:t>    References: Shiv Scrap Sales v. State of U.P. [2023 (70) GSTL 456 (Allahabad)</a:t>
            </a:r>
            <a:endParaRPr lang="en-IN" sz="12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031" y="2388160"/>
            <a:ext cx="2143125" cy="2143125"/>
          </a:xfrm>
          <a:prstGeom prst="rect">
            <a:avLst/>
          </a:prstGeom>
        </p:spPr>
      </p:pic>
      <p:sp>
        <p:nvSpPr>
          <p:cNvPr id="9" name="Rectangle 8"/>
          <p:cNvSpPr/>
          <p:nvPr/>
        </p:nvSpPr>
        <p:spPr>
          <a:xfrm>
            <a:off x="350013" y="1843153"/>
            <a:ext cx="8458202" cy="1190582"/>
          </a:xfrm>
          <a:prstGeom prst="rect">
            <a:avLst/>
          </a:prstGeom>
        </p:spPr>
        <p:txBody>
          <a:bodyPr wrap="square">
            <a:spAutoFit/>
          </a:bodyPr>
          <a:lstStyle/>
          <a:p>
            <a:pPr marL="171450" indent="-171450">
              <a:lnSpc>
                <a:spcPct val="107000"/>
              </a:lnSpc>
              <a:spcAft>
                <a:spcPts val="800"/>
              </a:spcAft>
              <a:buClr>
                <a:srgbClr val="FFC000"/>
              </a:buClr>
              <a:buFont typeface="Arial" panose="020B0604020202020204" pitchFamily="34" charset="0"/>
              <a:buChar char="•"/>
            </a:pPr>
            <a:endParaRPr lang="en-IN" sz="1200" dirty="0" smtClean="0">
              <a:latin typeface="Times New Roman" panose="02020603050405020304" pitchFamily="18" charset="0"/>
              <a:cs typeface="Times New Roman" panose="02020603050405020304" pitchFamily="18" charset="0"/>
            </a:endParaRPr>
          </a:p>
          <a:p>
            <a:pPr marL="171450" indent="-171450">
              <a:lnSpc>
                <a:spcPct val="107000"/>
              </a:lnSpc>
              <a:spcAft>
                <a:spcPts val="800"/>
              </a:spcAft>
              <a:buClr>
                <a:srgbClr val="FFC000"/>
              </a:buClr>
              <a:buFont typeface="Arial" panose="020B0604020202020204" pitchFamily="34" charset="0"/>
              <a:buChar char="•"/>
            </a:pPr>
            <a:r>
              <a:rPr lang="en-IN" sz="1200" b="1" dirty="0" smtClean="0">
                <a:latin typeface="Times New Roman" panose="02020603050405020304" pitchFamily="18" charset="0"/>
                <a:cs typeface="Times New Roman" panose="02020603050405020304" pitchFamily="18" charset="0"/>
              </a:rPr>
              <a:t>Goods are being brought from some other location and not from the address mentioned in the documents </a:t>
            </a:r>
          </a:p>
          <a:p>
            <a:pPr>
              <a:lnSpc>
                <a:spcPct val="107000"/>
              </a:lnSpc>
              <a:spcAft>
                <a:spcPts val="800"/>
              </a:spcAft>
              <a:buClr>
                <a:srgbClr val="FFC000"/>
              </a:buClr>
            </a:pPr>
            <a:r>
              <a:rPr lang="en-IN" sz="1200" dirty="0">
                <a:latin typeface="Times New Roman" panose="02020603050405020304" pitchFamily="18" charset="0"/>
                <a:cs typeface="Times New Roman" panose="02020603050405020304" pitchFamily="18" charset="0"/>
              </a:rPr>
              <a:t> </a:t>
            </a:r>
            <a:r>
              <a:rPr lang="en-IN" sz="1200" dirty="0" smtClean="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References: S.R. sales v. State of U.P. [2023 (71) GSTL 364 (Allahabad)]</a:t>
            </a:r>
          </a:p>
          <a:p>
            <a:pPr>
              <a:lnSpc>
                <a:spcPct val="107000"/>
              </a:lnSpc>
              <a:spcAft>
                <a:spcPts val="800"/>
              </a:spcAft>
              <a:buClr>
                <a:srgbClr val="FFC000"/>
              </a:buClr>
            </a:pPr>
            <a:endParaRPr lang="en-IN" sz="1200" b="1" i="1"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342899" y="2652617"/>
            <a:ext cx="8458202" cy="890372"/>
          </a:xfrm>
          <a:prstGeom prst="rect">
            <a:avLst/>
          </a:prstGeom>
        </p:spPr>
        <p:txBody>
          <a:bodyPr wrap="square">
            <a:spAutoFit/>
          </a:bodyPr>
          <a:lstStyle/>
          <a:p>
            <a:pPr marL="171450" indent="-171450">
              <a:lnSpc>
                <a:spcPct val="107000"/>
              </a:lnSpc>
              <a:spcAft>
                <a:spcPts val="800"/>
              </a:spcAft>
              <a:buClr>
                <a:srgbClr val="FFC000"/>
              </a:buClr>
              <a:buFont typeface="Arial" panose="020B0604020202020204" pitchFamily="34" charset="0"/>
              <a:buChar char="•"/>
            </a:pPr>
            <a:endParaRPr lang="en-IN" sz="1200" dirty="0" smtClean="0">
              <a:latin typeface="Times New Roman" panose="02020603050405020304" pitchFamily="18" charset="0"/>
              <a:cs typeface="Times New Roman" panose="02020603050405020304" pitchFamily="18" charset="0"/>
            </a:endParaRPr>
          </a:p>
          <a:p>
            <a:pPr marL="171450" indent="-171450">
              <a:lnSpc>
                <a:spcPct val="107000"/>
              </a:lnSpc>
              <a:spcAft>
                <a:spcPts val="800"/>
              </a:spcAft>
              <a:buClr>
                <a:srgbClr val="FFC000"/>
              </a:buClr>
              <a:buFont typeface="Arial" panose="020B0604020202020204" pitchFamily="34" charset="0"/>
              <a:buChar char="•"/>
            </a:pPr>
            <a:r>
              <a:rPr lang="en-IN" sz="1200" b="1" dirty="0" smtClean="0">
                <a:latin typeface="Times New Roman" panose="02020603050405020304" pitchFamily="18" charset="0"/>
                <a:cs typeface="Times New Roman" panose="02020603050405020304" pitchFamily="18" charset="0"/>
              </a:rPr>
              <a:t>Driver does not possess the Invoice (check whether E-Invoice made)</a:t>
            </a:r>
          </a:p>
          <a:p>
            <a:pPr>
              <a:lnSpc>
                <a:spcPct val="107000"/>
              </a:lnSpc>
              <a:spcAft>
                <a:spcPts val="800"/>
              </a:spcAft>
              <a:buClr>
                <a:srgbClr val="FFC000"/>
              </a:buClr>
            </a:pPr>
            <a:r>
              <a:rPr lang="en-IN" sz="1200" dirty="0" smtClean="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References: </a:t>
            </a:r>
            <a:r>
              <a:rPr lang="en-US" sz="1200" i="1" dirty="0" err="1" smtClean="0">
                <a:latin typeface="Times New Roman" panose="02020603050405020304" pitchFamily="18" charset="0"/>
                <a:cs typeface="Times New Roman" panose="02020603050405020304" pitchFamily="18" charset="0"/>
              </a:rPr>
              <a:t>Shameer</a:t>
            </a:r>
            <a:r>
              <a:rPr lang="en-US" sz="1200" i="1" dirty="0" smtClean="0">
                <a:latin typeface="Times New Roman" panose="02020603050405020304" pitchFamily="18" charset="0"/>
                <a:cs typeface="Times New Roman" panose="02020603050405020304" pitchFamily="18" charset="0"/>
              </a:rPr>
              <a:t> </a:t>
            </a:r>
            <a:r>
              <a:rPr lang="en-US" sz="1200" i="1" dirty="0" err="1" smtClean="0">
                <a:latin typeface="Times New Roman" panose="02020603050405020304" pitchFamily="18" charset="0"/>
                <a:cs typeface="Times New Roman" panose="02020603050405020304" pitchFamily="18" charset="0"/>
              </a:rPr>
              <a:t>Chingaman</a:t>
            </a:r>
            <a:r>
              <a:rPr lang="en-US" sz="1200" i="1" dirty="0" smtClean="0">
                <a:latin typeface="Times New Roman" panose="02020603050405020304" pitchFamily="18" charset="0"/>
                <a:cs typeface="Times New Roman" panose="02020603050405020304" pitchFamily="18" charset="0"/>
              </a:rPr>
              <a:t> </a:t>
            </a:r>
            <a:r>
              <a:rPr lang="en-US" sz="1200" i="1" dirty="0" err="1" smtClean="0">
                <a:latin typeface="Times New Roman" panose="02020603050405020304" pitchFamily="18" charset="0"/>
                <a:cs typeface="Times New Roman" panose="02020603050405020304" pitchFamily="18" charset="0"/>
              </a:rPr>
              <a:t>Poyil</a:t>
            </a:r>
            <a:r>
              <a:rPr lang="en-US" sz="1200" i="1" dirty="0" smtClean="0">
                <a:latin typeface="Times New Roman" panose="02020603050405020304" pitchFamily="18" charset="0"/>
                <a:cs typeface="Times New Roman" panose="02020603050405020304" pitchFamily="18" charset="0"/>
              </a:rPr>
              <a:t> v. ASTO [(2020) 114 taxmann.com 475 (Ker.)]</a:t>
            </a:r>
            <a:endParaRPr lang="en-IN" sz="1200" i="1"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342899" y="3452872"/>
            <a:ext cx="8458202" cy="1190582"/>
          </a:xfrm>
          <a:prstGeom prst="rect">
            <a:avLst/>
          </a:prstGeom>
        </p:spPr>
        <p:txBody>
          <a:bodyPr wrap="square">
            <a:spAutoFit/>
          </a:bodyPr>
          <a:lstStyle/>
          <a:p>
            <a:pPr marL="171450" indent="-171450">
              <a:lnSpc>
                <a:spcPct val="107000"/>
              </a:lnSpc>
              <a:spcAft>
                <a:spcPts val="800"/>
              </a:spcAft>
              <a:buClr>
                <a:srgbClr val="FFC000"/>
              </a:buClr>
              <a:buFont typeface="Arial" panose="020B0604020202020204" pitchFamily="34" charset="0"/>
              <a:buChar char="•"/>
            </a:pPr>
            <a:endParaRPr lang="en-IN" sz="1200" dirty="0" smtClean="0">
              <a:latin typeface="Times New Roman" panose="02020603050405020304" pitchFamily="18" charset="0"/>
              <a:cs typeface="Times New Roman" panose="02020603050405020304" pitchFamily="18" charset="0"/>
            </a:endParaRPr>
          </a:p>
          <a:p>
            <a:pPr marL="171450" indent="-171450">
              <a:lnSpc>
                <a:spcPct val="107000"/>
              </a:lnSpc>
              <a:spcAft>
                <a:spcPts val="800"/>
              </a:spcAft>
              <a:buClr>
                <a:srgbClr val="FFC000"/>
              </a:buClr>
              <a:buFont typeface="Arial" panose="020B0604020202020204" pitchFamily="34" charset="0"/>
              <a:buChar char="•"/>
            </a:pPr>
            <a:r>
              <a:rPr lang="en-US" sz="1200" b="1" dirty="0" smtClean="0">
                <a:latin typeface="Times New Roman" panose="02020603050405020304" pitchFamily="18" charset="0"/>
                <a:cs typeface="Times New Roman" panose="02020603050405020304" pitchFamily="18" charset="0"/>
              </a:rPr>
              <a:t>Minor Invoice issues like GSTIN not clearly mentioned or Invoice no not serially maintained</a:t>
            </a:r>
            <a:endParaRPr lang="en-IN" sz="1200" b="1" dirty="0" smtClean="0">
              <a:latin typeface="Times New Roman" panose="02020603050405020304" pitchFamily="18" charset="0"/>
              <a:cs typeface="Times New Roman" panose="02020603050405020304" pitchFamily="18" charset="0"/>
            </a:endParaRPr>
          </a:p>
          <a:p>
            <a:pPr>
              <a:lnSpc>
                <a:spcPct val="107000"/>
              </a:lnSpc>
              <a:spcAft>
                <a:spcPts val="800"/>
              </a:spcAft>
              <a:buClr>
                <a:srgbClr val="FFC000"/>
              </a:buClr>
            </a:pPr>
            <a:r>
              <a:rPr lang="en-IN" sz="1200" b="1" i="1" dirty="0">
                <a:latin typeface="Times New Roman" panose="02020603050405020304" pitchFamily="18" charset="0"/>
                <a:cs typeface="Times New Roman" panose="02020603050405020304" pitchFamily="18" charset="0"/>
              </a:rPr>
              <a:t> </a:t>
            </a:r>
            <a:r>
              <a:rPr lang="en-IN" sz="1200" b="1" i="1" dirty="0" smtClean="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References: Premium Traders v. State of U.P [2022 (64) GSTL 436 (All.)]</a:t>
            </a:r>
          </a:p>
          <a:p>
            <a:pPr>
              <a:lnSpc>
                <a:spcPct val="107000"/>
              </a:lnSpc>
              <a:spcAft>
                <a:spcPts val="800"/>
              </a:spcAft>
              <a:buClr>
                <a:srgbClr val="FFC000"/>
              </a:buClr>
            </a:pPr>
            <a:r>
              <a:rPr lang="en-US" sz="1200" i="1" dirty="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                       Devices Distributors v. ASTO [(2020) 118 taxmann.com 136 (Ker.]</a:t>
            </a:r>
            <a:endParaRPr lang="en-IN" sz="12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17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r>
              <a:rPr lang="en-US" dirty="0" smtClean="0">
                <a:solidFill>
                  <a:srgbClr val="FFFFFF"/>
                </a:solidFill>
              </a:rPr>
              <a:t>Page </a:t>
            </a:r>
            <a:fld id="{0234E4AB-713E-49C7-92E7-AA7DA2B2F749}" type="slidenum">
              <a:rPr lang="en-US" smtClean="0">
                <a:solidFill>
                  <a:srgbClr val="FFFFFF"/>
                </a:solidFill>
              </a:rPr>
              <a:pPr>
                <a:defRPr/>
              </a:pPr>
              <a:t>21</a:t>
            </a:fld>
            <a:r>
              <a:rPr lang="en-US" dirty="0" smtClean="0">
                <a:solidFill>
                  <a:srgbClr val="FFFFFF"/>
                </a:solidFill>
              </a:rPr>
              <a:t> </a:t>
            </a:r>
          </a:p>
          <a:p>
            <a:pPr>
              <a:defRPr/>
            </a:pPr>
            <a:endParaRPr lang="en-US" dirty="0">
              <a:solidFill>
                <a:srgbClr val="FFFFFF"/>
              </a:solidFill>
            </a:endParaRPr>
          </a:p>
        </p:txBody>
      </p:sp>
      <p:cxnSp>
        <p:nvCxnSpPr>
          <p:cNvPr id="3" name="Straight Connector 2"/>
          <p:cNvCxnSpPr/>
          <p:nvPr/>
        </p:nvCxnSpPr>
        <p:spPr>
          <a:xfrm>
            <a:off x="304653" y="601909"/>
            <a:ext cx="84499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 xmlns:a16="http://schemas.microsoft.com/office/drawing/2014/main" id="{3DB168B9-E8B0-B644-AD62-BA9D52D483FD}"/>
              </a:ext>
            </a:extLst>
          </p:cNvPr>
          <p:cNvSpPr txBox="1">
            <a:spLocks/>
          </p:cNvSpPr>
          <p:nvPr/>
        </p:nvSpPr>
        <p:spPr>
          <a:xfrm>
            <a:off x="233448" y="189352"/>
            <a:ext cx="7647268" cy="397202"/>
          </a:xfrm>
          <a:prstGeom prst="rect">
            <a:avLst/>
          </a:prstGeom>
        </p:spPr>
        <p:txBody>
          <a:bodyPr/>
          <a:lstStyle>
            <a:lvl1pPr marL="0" marR="0" indent="0" algn="l" defTabSz="412750" eaLnBrk="1" latinLnBrk="0" hangingPunct="1">
              <a:lnSpc>
                <a:spcPct val="100000"/>
              </a:lnSpc>
              <a:spcBef>
                <a:spcPts val="0"/>
              </a:spcBef>
              <a:spcAft>
                <a:spcPts val="0"/>
              </a:spcAft>
              <a:buClrTx/>
              <a:buSzTx/>
              <a:buFontTx/>
              <a:buNone/>
              <a:tabLst/>
              <a:defRPr sz="2800" b="1" i="0" u="none" strike="noStrike" cap="none" spc="0" baseline="0">
                <a:ln>
                  <a:noFill/>
                </a:ln>
                <a:solidFill>
                  <a:schemeClr val="bg1"/>
                </a:solidFill>
                <a:uFillTx/>
                <a:latin typeface="Arial" panose="020B0604020202020204" pitchFamily="34" charset="0"/>
                <a:ea typeface="Arial" panose="020B0604020202020204" pitchFamily="34" charset="0"/>
                <a:cs typeface="Arial" panose="020B0604020202020204" pitchFamily="34" charset="0"/>
                <a:sym typeface="Corda-Regular"/>
              </a:defRPr>
            </a:lvl1pPr>
            <a:lvl2pPr marL="0" marR="0" indent="1143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2pPr>
            <a:lvl3pPr marL="0" marR="0" indent="2286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3pPr>
            <a:lvl4pPr marL="0" marR="0" indent="3429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4pPr>
            <a:lvl5pPr marL="0" marR="0" indent="4572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5pPr>
            <a:lvl6pPr marL="0" marR="0" indent="5715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6pPr>
            <a:lvl7pPr marL="0" marR="0" indent="6858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7pPr>
            <a:lvl8pPr marL="0" marR="0" indent="8001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8pPr>
            <a:lvl9pPr marL="0" marR="0" indent="9144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9pPr>
          </a:lstStyle>
          <a:p>
            <a:r>
              <a:rPr lang="en-US" sz="2100" dirty="0" smtClean="0">
                <a:solidFill>
                  <a:srgbClr val="000000"/>
                </a:solidFill>
                <a:latin typeface="Times New Roman" panose="02020603050405020304" pitchFamily="18" charset="0"/>
                <a:cs typeface="Times New Roman" panose="02020603050405020304" pitchFamily="18" charset="0"/>
              </a:rPr>
              <a:t>SOME UNFAVOURABLE JUDGMENTS</a:t>
            </a: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3DB168B9-E8B0-B644-AD62-BA9D52D483FD}"/>
              </a:ext>
            </a:extLst>
          </p:cNvPr>
          <p:cNvSpPr txBox="1">
            <a:spLocks/>
          </p:cNvSpPr>
          <p:nvPr/>
        </p:nvSpPr>
        <p:spPr>
          <a:xfrm>
            <a:off x="374204" y="676508"/>
            <a:ext cx="7239766" cy="357456"/>
          </a:xfrm>
          <a:prstGeom prst="rect">
            <a:avLst/>
          </a:prstGeom>
        </p:spPr>
        <p:txBody>
          <a:bodyPr/>
          <a:lstStyle>
            <a:lvl1pPr marL="0" marR="0" indent="0" algn="l" defTabSz="412750" eaLnBrk="1" latinLnBrk="0" hangingPunct="1">
              <a:lnSpc>
                <a:spcPct val="100000"/>
              </a:lnSpc>
              <a:spcBef>
                <a:spcPts val="0"/>
              </a:spcBef>
              <a:spcAft>
                <a:spcPts val="0"/>
              </a:spcAft>
              <a:buClrTx/>
              <a:buSzTx/>
              <a:buFontTx/>
              <a:buNone/>
              <a:tabLst/>
              <a:defRPr sz="2800" b="1" i="0" u="none" strike="noStrike" cap="none" spc="0" baseline="0">
                <a:ln>
                  <a:noFill/>
                </a:ln>
                <a:solidFill>
                  <a:schemeClr val="bg1"/>
                </a:solidFill>
                <a:uFillTx/>
                <a:latin typeface="Arial" panose="020B0604020202020204" pitchFamily="34" charset="0"/>
                <a:ea typeface="Arial" panose="020B0604020202020204" pitchFamily="34" charset="0"/>
                <a:cs typeface="Arial" panose="020B0604020202020204" pitchFamily="34" charset="0"/>
                <a:sym typeface="Corda-Regular"/>
              </a:defRPr>
            </a:lvl1pPr>
            <a:lvl2pPr marL="0" marR="0" indent="1143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2pPr>
            <a:lvl3pPr marL="0" marR="0" indent="2286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3pPr>
            <a:lvl4pPr marL="0" marR="0" indent="3429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4pPr>
            <a:lvl5pPr marL="0" marR="0" indent="4572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5pPr>
            <a:lvl6pPr marL="0" marR="0" indent="5715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6pPr>
            <a:lvl7pPr marL="0" marR="0" indent="6858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7pPr>
            <a:lvl8pPr marL="0" marR="0" indent="8001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8pPr>
            <a:lvl9pPr marL="0" marR="0" indent="9144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9pPr>
          </a:lstStyle>
          <a:p>
            <a:r>
              <a:rPr lang="en-US" sz="1500" b="0" dirty="0"/>
              <a:t>6. Applicability of Limitation Act, 1963 on CIRP Proceedings </a:t>
            </a:r>
          </a:p>
        </p:txBody>
      </p:sp>
      <p:grpSp>
        <p:nvGrpSpPr>
          <p:cNvPr id="6" name="Group 5"/>
          <p:cNvGrpSpPr/>
          <p:nvPr/>
        </p:nvGrpSpPr>
        <p:grpSpPr>
          <a:xfrm>
            <a:off x="2257256" y="887142"/>
            <a:ext cx="6444963" cy="1869450"/>
            <a:chOff x="2639882" y="1809369"/>
            <a:chExt cx="8599908" cy="2819568"/>
          </a:xfrm>
        </p:grpSpPr>
        <p:sp>
          <p:nvSpPr>
            <p:cNvPr id="10" name="Round Same Side Corner Rectangle 9"/>
            <p:cNvSpPr/>
            <p:nvPr/>
          </p:nvSpPr>
          <p:spPr>
            <a:xfrm rot="5400000">
              <a:off x="5530052" y="-1080801"/>
              <a:ext cx="2819568" cy="8599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2660286" y="2084649"/>
              <a:ext cx="8462268" cy="2544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It was claimed </a:t>
              </a:r>
              <a:r>
                <a:rPr lang="en-IN" sz="1050" dirty="0">
                  <a:latin typeface="Times New Roman" panose="02020603050405020304" pitchFamily="18" charset="0"/>
                  <a:cs typeface="Times New Roman" panose="02020603050405020304" pitchFamily="18" charset="0"/>
                </a:rPr>
                <a:t>that goods originated from Guwahati, but toll booth records did not show any movement of the vehicle in that sector. </a:t>
              </a:r>
              <a:endParaRPr lang="en-IN" sz="1050" dirty="0" smtClean="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On the basis of the records of toll taxes, the department suspected that the goods actually </a:t>
              </a:r>
              <a:r>
                <a:rPr lang="en-IN" sz="1050" dirty="0">
                  <a:latin typeface="Times New Roman" panose="02020603050405020304" pitchFamily="18" charset="0"/>
                  <a:cs typeface="Times New Roman" panose="02020603050405020304" pitchFamily="18" charset="0"/>
                </a:rPr>
                <a:t>originated from </a:t>
              </a:r>
              <a:r>
                <a:rPr lang="en-IN" sz="1050" dirty="0" smtClean="0">
                  <a:latin typeface="Times New Roman" panose="02020603050405020304" pitchFamily="18" charset="0"/>
                  <a:cs typeface="Times New Roman" panose="02020603050405020304" pitchFamily="18" charset="0"/>
                </a:rPr>
                <a:t>Telangana and not Guwahati and a </a:t>
              </a:r>
              <a:r>
                <a:rPr lang="en-IN" sz="1050" dirty="0">
                  <a:latin typeface="Times New Roman" panose="02020603050405020304" pitchFamily="18" charset="0"/>
                  <a:cs typeface="Times New Roman" panose="02020603050405020304" pitchFamily="18" charset="0"/>
                </a:rPr>
                <a:t>notice proposing a penalty was issued. </a:t>
              </a:r>
              <a:endParaRPr lang="en-IN" sz="1050" dirty="0" smtClean="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The Court </a:t>
              </a:r>
              <a:r>
                <a:rPr lang="en-IN" sz="1050" dirty="0">
                  <a:latin typeface="Times New Roman" panose="02020603050405020304" pitchFamily="18" charset="0"/>
                  <a:cs typeface="Times New Roman" panose="02020603050405020304" pitchFamily="18" charset="0"/>
                </a:rPr>
                <a:t>held that the petitioner could have provided toll receipts or other evidence to disprove the suspicion. Since this would involve examining disputed facts, the writ petition was dismissed, as the petitioner had an alternate remedy to approach the Appellate Authority</a:t>
              </a:r>
            </a:p>
            <a:p>
              <a:pPr marL="128588" lvl="1" indent="-128588" algn="just" defTabSz="533400">
                <a:lnSpc>
                  <a:spcPct val="90000"/>
                </a:lnSpc>
                <a:spcAft>
                  <a:spcPct val="15000"/>
                </a:spcAft>
                <a:buFontTx/>
                <a:buChar char="••"/>
              </a:pPr>
              <a:endParaRPr lang="en-US" sz="1050" dirty="0" smtClean="0">
                <a:solidFill>
                  <a:srgbClr val="000000"/>
                </a:solidFill>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endParaRPr lang="en-US" sz="1050" dirty="0" smtClean="0">
                <a:solidFill>
                  <a:srgbClr val="00000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406862" y="849086"/>
            <a:ext cx="1984365" cy="1946352"/>
            <a:chOff x="18077" y="1956917"/>
            <a:chExt cx="2652442" cy="2847335"/>
          </a:xfrm>
          <a:solidFill>
            <a:schemeClr val="tx1"/>
          </a:solidFill>
        </p:grpSpPr>
        <p:sp>
          <p:nvSpPr>
            <p:cNvPr id="8" name="Rounded Rectangle 7"/>
            <p:cNvSpPr/>
            <p:nvPr/>
          </p:nvSpPr>
          <p:spPr>
            <a:xfrm>
              <a:off x="18077" y="1956917"/>
              <a:ext cx="2652442" cy="2847335"/>
            </a:xfrm>
            <a:prstGeom prst="roundRect">
              <a:avLst/>
            </a:prstGeom>
            <a:grpFill/>
          </p:spPr>
          <p:style>
            <a:lnRef idx="2">
              <a:schemeClr val="accent2"/>
            </a:lnRef>
            <a:fillRef idx="1">
              <a:schemeClr val="lt1"/>
            </a:fillRef>
            <a:effectRef idx="0">
              <a:schemeClr val="accent2"/>
            </a:effectRef>
            <a:fontRef idx="minor">
              <a:schemeClr val="dk1"/>
            </a:fontRef>
          </p:style>
        </p:sp>
        <p:sp>
          <p:nvSpPr>
            <p:cNvPr id="9" name="Rounded Rectangle 6"/>
            <p:cNvSpPr/>
            <p:nvPr/>
          </p:nvSpPr>
          <p:spPr>
            <a:xfrm>
              <a:off x="147559" y="2086399"/>
              <a:ext cx="2393478" cy="2588371"/>
            </a:xfrm>
            <a:prstGeom prst="rect">
              <a:avLst/>
            </a:prstGeom>
            <a:grpFill/>
          </p:spPr>
          <p:style>
            <a:lnRef idx="2">
              <a:schemeClr val="accent2"/>
            </a:lnRef>
            <a:fillRef idx="1">
              <a:schemeClr val="lt1"/>
            </a:fillRef>
            <a:effectRef idx="0">
              <a:schemeClr val="accent2"/>
            </a:effectRef>
            <a:fontRef idx="minor">
              <a:schemeClr val="dk1"/>
            </a:fontRef>
          </p:style>
          <p:txBody>
            <a:bodyPr spcFirstLastPara="0" vert="horz" wrap="square" lIns="51435" tIns="25718" rIns="51435" bIns="25718" numCol="1" spcCol="1270" anchor="ctr" anchorCtr="0">
              <a:noAutofit/>
            </a:bodyPr>
            <a:lstStyle/>
            <a:p>
              <a:pPr lvl="0" algn="ctr"/>
              <a:r>
                <a:rPr lang="en-IN" sz="1200" b="1" dirty="0" err="1">
                  <a:solidFill>
                    <a:schemeClr val="accent6">
                      <a:lumMod val="60000"/>
                      <a:lumOff val="40000"/>
                    </a:schemeClr>
                  </a:solidFill>
                  <a:latin typeface="Times New Roman" panose="02020603050405020304" pitchFamily="18" charset="0"/>
                  <a:cs typeface="Times New Roman" panose="02020603050405020304" pitchFamily="18" charset="0"/>
                </a:rPr>
                <a:t>Sonali</a:t>
              </a: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 Metal Industries </a:t>
              </a: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LLP</a:t>
              </a:r>
            </a:p>
            <a:p>
              <a:pPr lvl="0" algn="ct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 vs. </a:t>
              </a:r>
            </a:p>
            <a:p>
              <a:pPr lvl="0" algn="ct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State </a:t>
              </a: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Tax Officer (Intelligence</a:t>
              </a: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p>
            <a:p>
              <a:pPr lvl="0" algn="ctr"/>
              <a:endPar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lvl="0"/>
              <a:r>
                <a:rPr lang="en-IN" sz="1050" b="1"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r>
                <a:rPr lang="en-IN" sz="1050" b="1" dirty="0">
                  <a:solidFill>
                    <a:schemeClr val="accent6">
                      <a:lumMod val="60000"/>
                      <a:lumOff val="40000"/>
                    </a:schemeClr>
                  </a:solidFill>
                  <a:latin typeface="Times New Roman" panose="02020603050405020304" pitchFamily="18" charset="0"/>
                  <a:cs typeface="Times New Roman" panose="02020603050405020304" pitchFamily="18" charset="0"/>
                </a:rPr>
                <a:t>2022] </a:t>
              </a:r>
              <a:r>
                <a:rPr lang="en-IN" sz="1050" b="1" dirty="0" smtClean="0">
                  <a:solidFill>
                    <a:schemeClr val="accent6">
                      <a:lumMod val="60000"/>
                      <a:lumOff val="40000"/>
                    </a:schemeClr>
                  </a:solidFill>
                  <a:latin typeface="Times New Roman" panose="02020603050405020304" pitchFamily="18" charset="0"/>
                  <a:cs typeface="Times New Roman" panose="02020603050405020304" pitchFamily="18" charset="0"/>
                </a:rPr>
                <a:t>94 </a:t>
              </a:r>
              <a:r>
                <a:rPr lang="en-IN" sz="1050" b="1" dirty="0">
                  <a:solidFill>
                    <a:schemeClr val="accent6">
                      <a:lumMod val="60000"/>
                      <a:lumOff val="40000"/>
                    </a:schemeClr>
                  </a:solidFill>
                  <a:latin typeface="Times New Roman" panose="02020603050405020304" pitchFamily="18" charset="0"/>
                  <a:cs typeface="Times New Roman" panose="02020603050405020304" pitchFamily="18" charset="0"/>
                </a:rPr>
                <a:t>GST 947 </a:t>
              </a:r>
              <a:r>
                <a:rPr lang="en-IN" sz="1050" b="1" dirty="0" smtClean="0">
                  <a:solidFill>
                    <a:schemeClr val="accent6">
                      <a:lumMod val="60000"/>
                      <a:lumOff val="40000"/>
                    </a:schemeClr>
                  </a:solidFill>
                  <a:latin typeface="Times New Roman" panose="02020603050405020304" pitchFamily="18" charset="0"/>
                  <a:cs typeface="Times New Roman" panose="02020603050405020304" pitchFamily="18" charset="0"/>
                </a:rPr>
                <a:t>(Madras</a:t>
              </a:r>
              <a:r>
                <a:rPr lang="en-IN" sz="1050" b="1" dirty="0">
                  <a:solidFill>
                    <a:schemeClr val="accent6">
                      <a:lumMod val="60000"/>
                      <a:lumOff val="40000"/>
                    </a:schemeClr>
                  </a:solidFill>
                  <a:latin typeface="Times New Roman" panose="02020603050405020304" pitchFamily="18" charset="0"/>
                  <a:cs typeface="Times New Roman" panose="02020603050405020304" pitchFamily="18" charset="0"/>
                </a:rPr>
                <a:t>)</a:t>
              </a:r>
            </a:p>
          </p:txBody>
        </p:sp>
      </p:grpSp>
      <p:grpSp>
        <p:nvGrpSpPr>
          <p:cNvPr id="12" name="Group 11"/>
          <p:cNvGrpSpPr/>
          <p:nvPr/>
        </p:nvGrpSpPr>
        <p:grpSpPr>
          <a:xfrm>
            <a:off x="2286140" y="3090254"/>
            <a:ext cx="6539885" cy="1791589"/>
            <a:chOff x="2660286" y="1933562"/>
            <a:chExt cx="8599908" cy="2819568"/>
          </a:xfrm>
        </p:grpSpPr>
        <p:sp>
          <p:nvSpPr>
            <p:cNvPr id="13" name="Round Same Side Corner Rectangle 12"/>
            <p:cNvSpPr/>
            <p:nvPr/>
          </p:nvSpPr>
          <p:spPr>
            <a:xfrm rot="5400000">
              <a:off x="5550456" y="-956608"/>
              <a:ext cx="2819568" cy="8599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2660286" y="2058022"/>
              <a:ext cx="8462268" cy="25574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Vehicle </a:t>
              </a:r>
              <a:r>
                <a:rPr lang="en-IN" sz="1050" dirty="0">
                  <a:latin typeface="Times New Roman" panose="02020603050405020304" pitchFamily="18" charset="0"/>
                  <a:cs typeface="Times New Roman" panose="02020603050405020304" pitchFamily="18" charset="0"/>
                </a:rPr>
                <a:t>broke down </a:t>
              </a:r>
              <a:r>
                <a:rPr lang="en-IN" sz="1050" dirty="0" smtClean="0">
                  <a:latin typeface="Times New Roman" panose="02020603050405020304" pitchFamily="18" charset="0"/>
                  <a:cs typeface="Times New Roman" panose="02020603050405020304" pitchFamily="18" charset="0"/>
                </a:rPr>
                <a:t>on the route and could not reach the destination within the time limit specified in the way bill. </a:t>
              </a:r>
            </a:p>
            <a:p>
              <a:pPr marL="128588" lvl="1" indent="-128588" algn="just" defTabSz="533400">
                <a:lnSpc>
                  <a:spcPct val="90000"/>
                </a:lnSpc>
                <a:spcAft>
                  <a:spcPct val="15000"/>
                </a:spcAft>
                <a:buFontTx/>
                <a:buChar char="••"/>
              </a:pPr>
              <a:endParaRPr lang="en-IN" sz="1050" dirty="0" smtClean="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Vehicle detained </a:t>
              </a:r>
              <a:r>
                <a:rPr lang="en-IN" sz="1050" dirty="0">
                  <a:latin typeface="Times New Roman" panose="02020603050405020304" pitchFamily="18" charset="0"/>
                  <a:cs typeface="Times New Roman" panose="02020603050405020304" pitchFamily="18" charset="0"/>
                </a:rPr>
                <a:t>because the e-way bill had </a:t>
              </a:r>
              <a:r>
                <a:rPr lang="en-IN" sz="1050" dirty="0" smtClean="0">
                  <a:latin typeface="Times New Roman" panose="02020603050405020304" pitchFamily="18" charset="0"/>
                  <a:cs typeface="Times New Roman" panose="02020603050405020304" pitchFamily="18" charset="0"/>
                </a:rPr>
                <a:t>expired</a:t>
              </a:r>
              <a:r>
                <a:rPr lang="en-IN" sz="1050" dirty="0">
                  <a:latin typeface="Times New Roman" panose="02020603050405020304" pitchFamily="18" charset="0"/>
                  <a:cs typeface="Times New Roman" panose="02020603050405020304" pitchFamily="18" charset="0"/>
                </a:rPr>
                <a:t> </a:t>
              </a:r>
              <a:r>
                <a:rPr lang="en-IN" sz="1050" dirty="0" smtClean="0">
                  <a:latin typeface="Times New Roman" panose="02020603050405020304" pitchFamily="18" charset="0"/>
                  <a:cs typeface="Times New Roman" panose="02020603050405020304" pitchFamily="18" charset="0"/>
                </a:rPr>
                <a:t>and penalty was imposed.</a:t>
              </a:r>
            </a:p>
            <a:p>
              <a:pPr marL="128588" lvl="1" indent="-128588" algn="just" defTabSz="533400">
                <a:lnSpc>
                  <a:spcPct val="90000"/>
                </a:lnSpc>
                <a:spcAft>
                  <a:spcPct val="15000"/>
                </a:spcAft>
                <a:buFontTx/>
                <a:buChar char="••"/>
              </a:pPr>
              <a:endParaRPr lang="en-IN" sz="1050" dirty="0" smtClean="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It was argued by the petitioner that tax was already paid and there was no intent to evade tax. It was also argued that the </a:t>
              </a:r>
              <a:r>
                <a:rPr lang="en-IN" sz="1050" dirty="0">
                  <a:latin typeface="Times New Roman" panose="02020603050405020304" pitchFamily="18" charset="0"/>
                  <a:cs typeface="Times New Roman" panose="02020603050405020304" pitchFamily="18" charset="0"/>
                </a:rPr>
                <a:t>originating state's tax authority had no jurisdiction for inter-state </a:t>
              </a:r>
              <a:r>
                <a:rPr lang="en-IN" sz="1050" dirty="0" smtClean="0">
                  <a:latin typeface="Times New Roman" panose="02020603050405020304" pitchFamily="18" charset="0"/>
                  <a:cs typeface="Times New Roman" panose="02020603050405020304" pitchFamily="18" charset="0"/>
                </a:rPr>
                <a:t>supplies</a:t>
              </a:r>
              <a:r>
                <a:rPr lang="en-IN" sz="1050" dirty="0">
                  <a:latin typeface="Times New Roman" panose="02020603050405020304" pitchFamily="18" charset="0"/>
                  <a:cs typeface="Times New Roman" panose="02020603050405020304" pitchFamily="18" charset="0"/>
                </a:rPr>
                <a:t> </a:t>
              </a:r>
              <a:r>
                <a:rPr lang="en-IN" sz="1050" dirty="0" smtClean="0">
                  <a:latin typeface="Times New Roman" panose="02020603050405020304" pitchFamily="18" charset="0"/>
                  <a:cs typeface="Times New Roman" panose="02020603050405020304" pitchFamily="18" charset="0"/>
                </a:rPr>
                <a:t>as GST is a destination based tax.</a:t>
              </a: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The Court </a:t>
              </a:r>
              <a:r>
                <a:rPr lang="en-IN" sz="1050" dirty="0">
                  <a:latin typeface="Times New Roman" panose="02020603050405020304" pitchFamily="18" charset="0"/>
                  <a:cs typeface="Times New Roman" panose="02020603050405020304" pitchFamily="18" charset="0"/>
                </a:rPr>
                <a:t>held that the authority was legally allowed to impose the penalty </a:t>
              </a:r>
              <a:r>
                <a:rPr lang="en-IN" sz="1050" dirty="0" smtClean="0">
                  <a:latin typeface="Times New Roman" panose="02020603050405020304" pitchFamily="18" charset="0"/>
                  <a:cs typeface="Times New Roman" panose="02020603050405020304" pitchFamily="18" charset="0"/>
                </a:rPr>
                <a:t>under the provisions of the Sec. 129 of the Act. </a:t>
              </a:r>
              <a:endParaRPr lang="en-IN" sz="105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44951" y="3055452"/>
            <a:ext cx="1946276" cy="1852816"/>
            <a:chOff x="18077" y="1956917"/>
            <a:chExt cx="2652442" cy="2847335"/>
          </a:xfrm>
          <a:solidFill>
            <a:schemeClr val="tx1"/>
          </a:solidFill>
        </p:grpSpPr>
        <p:sp>
          <p:nvSpPr>
            <p:cNvPr id="16" name="Rounded Rectangle 15"/>
            <p:cNvSpPr/>
            <p:nvPr/>
          </p:nvSpPr>
          <p:spPr>
            <a:xfrm>
              <a:off x="18077" y="1956917"/>
              <a:ext cx="2652442" cy="2847335"/>
            </a:xfrm>
            <a:prstGeom prst="roundRect">
              <a:avLst/>
            </a:prstGeom>
            <a:grpFill/>
          </p:spPr>
          <p:style>
            <a:lnRef idx="2">
              <a:schemeClr val="dk1"/>
            </a:lnRef>
            <a:fillRef idx="1">
              <a:schemeClr val="lt1"/>
            </a:fillRef>
            <a:effectRef idx="0">
              <a:schemeClr val="dk1"/>
            </a:effectRef>
            <a:fontRef idx="minor">
              <a:schemeClr val="dk1"/>
            </a:fontRef>
          </p:style>
        </p:sp>
        <p:sp>
          <p:nvSpPr>
            <p:cNvPr id="17" name="Rounded Rectangle 6"/>
            <p:cNvSpPr/>
            <p:nvPr/>
          </p:nvSpPr>
          <p:spPr>
            <a:xfrm>
              <a:off x="150839" y="2133133"/>
              <a:ext cx="2393478" cy="2588371"/>
            </a:xfrm>
            <a:prstGeom prst="rect">
              <a:avLst/>
            </a:prstGeom>
            <a:grpFill/>
          </p:spPr>
          <p:style>
            <a:lnRef idx="2">
              <a:schemeClr val="dk1"/>
            </a:lnRef>
            <a:fillRef idx="1">
              <a:schemeClr val="lt1"/>
            </a:fillRef>
            <a:effectRef idx="0">
              <a:schemeClr val="dk1"/>
            </a:effectRef>
            <a:fontRef idx="minor">
              <a:schemeClr val="dk1"/>
            </a:fontRef>
          </p:style>
          <p:txBody>
            <a:bodyPr spcFirstLastPara="0" vert="horz" wrap="square" lIns="51435" tIns="25718" rIns="51435" bIns="25718" numCol="1" spcCol="1270" anchor="ctr" anchorCtr="0">
              <a:noAutofit/>
            </a:bodyPr>
            <a:lstStyle/>
            <a:p>
              <a:pPr algn="ctr" defTabSz="600075">
                <a:lnSpc>
                  <a:spcPct val="90000"/>
                </a:lnSpc>
                <a:spcAft>
                  <a:spcPct val="35000"/>
                </a:spcAft>
              </a:pP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Ashok and Sons (HUF) </a:t>
              </a:r>
              <a:endPar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gn="ctr" defTabSz="600075">
                <a:lnSpc>
                  <a:spcPct val="90000"/>
                </a:lnSpc>
                <a:spcAft>
                  <a:spcPct val="35000"/>
                </a:spcAft>
              </a:pP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vs. </a:t>
              </a:r>
            </a:p>
            <a:p>
              <a:pPr algn="ctr" defTabSz="600075">
                <a:lnSpc>
                  <a:spcPct val="90000"/>
                </a:lnSpc>
                <a:spcAft>
                  <a:spcPct val="35000"/>
                </a:spcAft>
              </a:pP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Jt</a:t>
              </a: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 Commissioner, State Tax [2023] </a:t>
              </a:r>
              <a:endPar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gn="ctr" defTabSz="600075">
                <a:lnSpc>
                  <a:spcPct val="90000"/>
                </a:lnSpc>
                <a:spcAft>
                  <a:spcPct val="35000"/>
                </a:spcAft>
              </a:pPr>
              <a:endPar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gn="ctr" defTabSz="600075">
                <a:lnSpc>
                  <a:spcPct val="90000"/>
                </a:lnSpc>
                <a:spcAft>
                  <a:spcPct val="35000"/>
                </a:spcAft>
              </a:pPr>
              <a:r>
                <a:rPr lang="en-IN" sz="1100" b="1" dirty="0" smtClean="0">
                  <a:solidFill>
                    <a:schemeClr val="accent6">
                      <a:lumMod val="60000"/>
                      <a:lumOff val="40000"/>
                    </a:schemeClr>
                  </a:solidFill>
                  <a:latin typeface="Times New Roman" panose="02020603050405020304" pitchFamily="18" charset="0"/>
                  <a:cs typeface="Times New Roman" panose="02020603050405020304" pitchFamily="18" charset="0"/>
                </a:rPr>
                <a:t>72 </a:t>
              </a:r>
              <a:r>
                <a:rPr lang="en-IN" sz="1100" b="1" dirty="0">
                  <a:solidFill>
                    <a:schemeClr val="accent6">
                      <a:lumMod val="60000"/>
                      <a:lumOff val="40000"/>
                    </a:schemeClr>
                  </a:solidFill>
                  <a:latin typeface="Times New Roman" panose="02020603050405020304" pitchFamily="18" charset="0"/>
                  <a:cs typeface="Times New Roman" panose="02020603050405020304" pitchFamily="18" charset="0"/>
                </a:rPr>
                <a:t>GSTL 15 (</a:t>
              </a:r>
              <a:r>
                <a:rPr lang="en-IN" sz="1100" b="1" dirty="0" smtClean="0">
                  <a:solidFill>
                    <a:schemeClr val="accent6">
                      <a:lumMod val="60000"/>
                      <a:lumOff val="40000"/>
                    </a:schemeClr>
                  </a:solidFill>
                  <a:latin typeface="Times New Roman" panose="02020603050405020304" pitchFamily="18" charset="0"/>
                  <a:cs typeface="Times New Roman" panose="02020603050405020304" pitchFamily="18" charset="0"/>
                </a:rPr>
                <a:t>Cal.)</a:t>
              </a:r>
              <a:endParaRPr lang="en-IN" sz="1100" dirty="0">
                <a:solidFill>
                  <a:schemeClr val="accent6">
                    <a:lumMod val="60000"/>
                    <a:lumOff val="40000"/>
                  </a:schemeClr>
                </a:solidFill>
                <a:latin typeface="Times New Roman" panose="02020603050405020304" pitchFamily="18" charset="0"/>
                <a:cs typeface="Times New Roman" panose="02020603050405020304" pitchFamily="18" charset="0"/>
              </a:endParaRPr>
            </a:p>
            <a:p>
              <a:pPr defTabSz="600075">
                <a:lnSpc>
                  <a:spcPct val="90000"/>
                </a:lnSpc>
                <a:spcAft>
                  <a:spcPct val="35000"/>
                </a:spcAft>
              </a:pPr>
              <a:r>
                <a:rPr lang="en-US" sz="1200" dirty="0" smtClean="0">
                  <a:solidFill>
                    <a:srgbClr val="C8EC50"/>
                  </a:solidFill>
                  <a:latin typeface="Times New Roman" panose="02020603050405020304" pitchFamily="18" charset="0"/>
                  <a:cs typeface="Times New Roman" panose="02020603050405020304" pitchFamily="18" charset="0"/>
                </a:rPr>
                <a:t> </a:t>
              </a:r>
              <a:endParaRPr lang="en-US" sz="1200" dirty="0">
                <a:solidFill>
                  <a:srgbClr val="C8EC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7668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r>
              <a:rPr lang="en-US" dirty="0" smtClean="0">
                <a:solidFill>
                  <a:srgbClr val="FFFFFF"/>
                </a:solidFill>
              </a:rPr>
              <a:t>Page </a:t>
            </a:r>
            <a:fld id="{0234E4AB-713E-49C7-92E7-AA7DA2B2F749}" type="slidenum">
              <a:rPr lang="en-US" smtClean="0">
                <a:solidFill>
                  <a:srgbClr val="FFFFFF"/>
                </a:solidFill>
              </a:rPr>
              <a:pPr>
                <a:defRPr/>
              </a:pPr>
              <a:t>22</a:t>
            </a:fld>
            <a:r>
              <a:rPr lang="en-US" dirty="0" smtClean="0">
                <a:solidFill>
                  <a:srgbClr val="FFFFFF"/>
                </a:solidFill>
              </a:rPr>
              <a:t> </a:t>
            </a:r>
          </a:p>
          <a:p>
            <a:pPr>
              <a:defRPr/>
            </a:pPr>
            <a:endParaRPr lang="en-US" dirty="0">
              <a:solidFill>
                <a:srgbClr val="FFFFFF"/>
              </a:solidFill>
            </a:endParaRPr>
          </a:p>
        </p:txBody>
      </p:sp>
      <p:cxnSp>
        <p:nvCxnSpPr>
          <p:cNvPr id="3" name="Straight Connector 2"/>
          <p:cNvCxnSpPr/>
          <p:nvPr/>
        </p:nvCxnSpPr>
        <p:spPr>
          <a:xfrm>
            <a:off x="304653" y="601909"/>
            <a:ext cx="84499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 xmlns:a16="http://schemas.microsoft.com/office/drawing/2014/main" id="{3DB168B9-E8B0-B644-AD62-BA9D52D483FD}"/>
              </a:ext>
            </a:extLst>
          </p:cNvPr>
          <p:cNvSpPr txBox="1">
            <a:spLocks/>
          </p:cNvSpPr>
          <p:nvPr/>
        </p:nvSpPr>
        <p:spPr>
          <a:xfrm>
            <a:off x="233448" y="189352"/>
            <a:ext cx="7647268" cy="397202"/>
          </a:xfrm>
          <a:prstGeom prst="rect">
            <a:avLst/>
          </a:prstGeom>
        </p:spPr>
        <p:txBody>
          <a:bodyPr/>
          <a:lstStyle>
            <a:lvl1pPr marL="0" marR="0" indent="0" algn="l" defTabSz="412750" eaLnBrk="1" latinLnBrk="0" hangingPunct="1">
              <a:lnSpc>
                <a:spcPct val="100000"/>
              </a:lnSpc>
              <a:spcBef>
                <a:spcPts val="0"/>
              </a:spcBef>
              <a:spcAft>
                <a:spcPts val="0"/>
              </a:spcAft>
              <a:buClrTx/>
              <a:buSzTx/>
              <a:buFontTx/>
              <a:buNone/>
              <a:tabLst/>
              <a:defRPr sz="2800" b="1" i="0" u="none" strike="noStrike" cap="none" spc="0" baseline="0">
                <a:ln>
                  <a:noFill/>
                </a:ln>
                <a:solidFill>
                  <a:schemeClr val="bg1"/>
                </a:solidFill>
                <a:uFillTx/>
                <a:latin typeface="Arial" panose="020B0604020202020204" pitchFamily="34" charset="0"/>
                <a:ea typeface="Arial" panose="020B0604020202020204" pitchFamily="34" charset="0"/>
                <a:cs typeface="Arial" panose="020B0604020202020204" pitchFamily="34" charset="0"/>
                <a:sym typeface="Corda-Regular"/>
              </a:defRPr>
            </a:lvl1pPr>
            <a:lvl2pPr marL="0" marR="0" indent="1143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2pPr>
            <a:lvl3pPr marL="0" marR="0" indent="2286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3pPr>
            <a:lvl4pPr marL="0" marR="0" indent="3429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4pPr>
            <a:lvl5pPr marL="0" marR="0" indent="4572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5pPr>
            <a:lvl6pPr marL="0" marR="0" indent="5715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6pPr>
            <a:lvl7pPr marL="0" marR="0" indent="6858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7pPr>
            <a:lvl8pPr marL="0" marR="0" indent="8001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8pPr>
            <a:lvl9pPr marL="0" marR="0" indent="9144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9pPr>
          </a:lstStyle>
          <a:p>
            <a:r>
              <a:rPr lang="en-US" sz="2100" dirty="0">
                <a:solidFill>
                  <a:srgbClr val="000000"/>
                </a:solidFill>
                <a:latin typeface="Times New Roman" panose="02020603050405020304" pitchFamily="18" charset="0"/>
                <a:cs typeface="Times New Roman" panose="02020603050405020304" pitchFamily="18" charset="0"/>
              </a:rPr>
              <a:t>SOME UNFAVOURABLE JUDGMENTS</a:t>
            </a:r>
          </a:p>
        </p:txBody>
      </p:sp>
      <p:sp>
        <p:nvSpPr>
          <p:cNvPr id="5" name="Title 1">
            <a:extLst>
              <a:ext uri="{FF2B5EF4-FFF2-40B4-BE49-F238E27FC236}">
                <a16:creationId xmlns="" xmlns:a16="http://schemas.microsoft.com/office/drawing/2014/main" id="{3DB168B9-E8B0-B644-AD62-BA9D52D483FD}"/>
              </a:ext>
            </a:extLst>
          </p:cNvPr>
          <p:cNvSpPr txBox="1">
            <a:spLocks/>
          </p:cNvSpPr>
          <p:nvPr/>
        </p:nvSpPr>
        <p:spPr>
          <a:xfrm>
            <a:off x="374204" y="676508"/>
            <a:ext cx="7239766" cy="357456"/>
          </a:xfrm>
          <a:prstGeom prst="rect">
            <a:avLst/>
          </a:prstGeom>
        </p:spPr>
        <p:txBody>
          <a:bodyPr/>
          <a:lstStyle>
            <a:lvl1pPr marL="0" marR="0" indent="0" algn="l" defTabSz="412750" eaLnBrk="1" latinLnBrk="0" hangingPunct="1">
              <a:lnSpc>
                <a:spcPct val="100000"/>
              </a:lnSpc>
              <a:spcBef>
                <a:spcPts val="0"/>
              </a:spcBef>
              <a:spcAft>
                <a:spcPts val="0"/>
              </a:spcAft>
              <a:buClrTx/>
              <a:buSzTx/>
              <a:buFontTx/>
              <a:buNone/>
              <a:tabLst/>
              <a:defRPr sz="2800" b="1" i="0" u="none" strike="noStrike" cap="none" spc="0" baseline="0">
                <a:ln>
                  <a:noFill/>
                </a:ln>
                <a:solidFill>
                  <a:schemeClr val="bg1"/>
                </a:solidFill>
                <a:uFillTx/>
                <a:latin typeface="Arial" panose="020B0604020202020204" pitchFamily="34" charset="0"/>
                <a:ea typeface="Arial" panose="020B0604020202020204" pitchFamily="34" charset="0"/>
                <a:cs typeface="Arial" panose="020B0604020202020204" pitchFamily="34" charset="0"/>
                <a:sym typeface="Corda-Regular"/>
              </a:defRPr>
            </a:lvl1pPr>
            <a:lvl2pPr marL="0" marR="0" indent="1143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2pPr>
            <a:lvl3pPr marL="0" marR="0" indent="2286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3pPr>
            <a:lvl4pPr marL="0" marR="0" indent="3429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4pPr>
            <a:lvl5pPr marL="0" marR="0" indent="4572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5pPr>
            <a:lvl6pPr marL="0" marR="0" indent="5715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6pPr>
            <a:lvl7pPr marL="0" marR="0" indent="6858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7pPr>
            <a:lvl8pPr marL="0" marR="0" indent="8001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8pPr>
            <a:lvl9pPr marL="0" marR="0" indent="914400" algn="l" defTabSz="412750" eaLnBrk="1" latinLnBrk="0" hangingPunct="1">
              <a:lnSpc>
                <a:spcPct val="100000"/>
              </a:lnSpc>
              <a:spcBef>
                <a:spcPts val="0"/>
              </a:spcBef>
              <a:spcAft>
                <a:spcPts val="0"/>
              </a:spcAft>
              <a:buClrTx/>
              <a:buSzTx/>
              <a:buFontTx/>
              <a:buNone/>
              <a:tabLst/>
              <a:defRPr sz="2750" b="0" i="0" u="none" strike="noStrike" cap="none" spc="0" baseline="0">
                <a:ln>
                  <a:noFill/>
                </a:ln>
                <a:solidFill>
                  <a:srgbClr val="000000"/>
                </a:solidFill>
                <a:uFillTx/>
                <a:latin typeface="Corda-Regular"/>
                <a:ea typeface="Corda-Regular"/>
                <a:cs typeface="Corda-Regular"/>
                <a:sym typeface="Corda-Regular"/>
              </a:defRPr>
            </a:lvl9pPr>
          </a:lstStyle>
          <a:p>
            <a:r>
              <a:rPr lang="en-US" sz="1500" b="0" dirty="0"/>
              <a:t>6. Applicability of Limitation Act, 1963 on CIRP Proceedings </a:t>
            </a:r>
          </a:p>
        </p:txBody>
      </p:sp>
      <p:grpSp>
        <p:nvGrpSpPr>
          <p:cNvPr id="6" name="Group 5"/>
          <p:cNvGrpSpPr/>
          <p:nvPr/>
        </p:nvGrpSpPr>
        <p:grpSpPr>
          <a:xfrm>
            <a:off x="2322094" y="809402"/>
            <a:ext cx="6444963" cy="1851905"/>
            <a:chOff x="2639244" y="1691010"/>
            <a:chExt cx="8599908" cy="2819568"/>
          </a:xfrm>
        </p:grpSpPr>
        <p:sp>
          <p:nvSpPr>
            <p:cNvPr id="10" name="Round Same Side Corner Rectangle 9"/>
            <p:cNvSpPr/>
            <p:nvPr/>
          </p:nvSpPr>
          <p:spPr>
            <a:xfrm rot="5400000">
              <a:off x="5529414" y="-1199160"/>
              <a:ext cx="2819568" cy="8599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2652252" y="1880794"/>
              <a:ext cx="8462269" cy="25442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The </a:t>
              </a:r>
              <a:r>
                <a:rPr lang="en-IN" sz="1050" dirty="0">
                  <a:latin typeface="Times New Roman" panose="02020603050405020304" pitchFamily="18" charset="0"/>
                  <a:cs typeface="Times New Roman" panose="02020603050405020304" pitchFamily="18" charset="0"/>
                </a:rPr>
                <a:t>e-way bill was generated </a:t>
              </a:r>
              <a:r>
                <a:rPr lang="en-IN" sz="1050" dirty="0" smtClean="0">
                  <a:latin typeface="Times New Roman" panose="02020603050405020304" pitchFamily="18" charset="0"/>
                  <a:cs typeface="Times New Roman" panose="02020603050405020304" pitchFamily="18" charset="0"/>
                </a:rPr>
                <a:t>9:56 </a:t>
              </a:r>
              <a:r>
                <a:rPr lang="en-IN" sz="1050" dirty="0">
                  <a:latin typeface="Times New Roman" panose="02020603050405020304" pitchFamily="18" charset="0"/>
                  <a:cs typeface="Times New Roman" panose="02020603050405020304" pitchFamily="18" charset="0"/>
                </a:rPr>
                <a:t>p.m</a:t>
              </a:r>
              <a:r>
                <a:rPr lang="en-IN" sz="1050" dirty="0" smtClean="0">
                  <a:latin typeface="Times New Roman" panose="02020603050405020304" pitchFamily="18" charset="0"/>
                  <a:cs typeface="Times New Roman" panose="02020603050405020304" pitchFamily="18" charset="0"/>
                </a:rPr>
                <a:t>. and the vehicle was spotted at approx. 150 </a:t>
              </a:r>
              <a:r>
                <a:rPr lang="en-IN" sz="1050" dirty="0" err="1" smtClean="0">
                  <a:latin typeface="Times New Roman" panose="02020603050405020304" pitchFamily="18" charset="0"/>
                  <a:cs typeface="Times New Roman" panose="02020603050405020304" pitchFamily="18" charset="0"/>
                </a:rPr>
                <a:t>kms</a:t>
              </a:r>
              <a:r>
                <a:rPr lang="en-IN" sz="1050" dirty="0" smtClean="0">
                  <a:latin typeface="Times New Roman" panose="02020603050405020304" pitchFamily="18" charset="0"/>
                  <a:cs typeface="Times New Roman" panose="02020603050405020304" pitchFamily="18" charset="0"/>
                </a:rPr>
                <a:t> away from the </a:t>
              </a:r>
              <a:r>
                <a:rPr lang="en-IN" sz="1050" dirty="0" err="1" smtClean="0">
                  <a:latin typeface="Times New Roman" panose="02020603050405020304" pitchFamily="18" charset="0"/>
                  <a:cs typeface="Times New Roman" panose="02020603050405020304" pitchFamily="18" charset="0"/>
                </a:rPr>
                <a:t>orgin</a:t>
              </a:r>
              <a:r>
                <a:rPr lang="en-IN" sz="1050" dirty="0" smtClean="0">
                  <a:latin typeface="Times New Roman" panose="02020603050405020304" pitchFamily="18" charset="0"/>
                  <a:cs typeface="Times New Roman" panose="02020603050405020304" pitchFamily="18" charset="0"/>
                </a:rPr>
                <a:t> within 1 hour.</a:t>
              </a:r>
            </a:p>
            <a:p>
              <a:pPr marL="128588" lvl="1" indent="-128588" algn="just" defTabSz="533400">
                <a:lnSpc>
                  <a:spcPct val="90000"/>
                </a:lnSpc>
                <a:spcAft>
                  <a:spcPct val="15000"/>
                </a:spcAft>
                <a:buFontTx/>
                <a:buChar char="••"/>
              </a:pPr>
              <a:endParaRPr lang="en-IN" sz="1050" dirty="0" smtClean="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Question was raised as to how could a vehicle reach 150 </a:t>
              </a:r>
              <a:r>
                <a:rPr lang="en-IN" sz="1050" dirty="0" err="1" smtClean="0">
                  <a:latin typeface="Times New Roman" panose="02020603050405020304" pitchFamily="18" charset="0"/>
                  <a:cs typeface="Times New Roman" panose="02020603050405020304" pitchFamily="18" charset="0"/>
                </a:rPr>
                <a:t>kms</a:t>
              </a:r>
              <a:r>
                <a:rPr lang="en-IN" sz="1050" dirty="0" smtClean="0">
                  <a:latin typeface="Times New Roman" panose="02020603050405020304" pitchFamily="18" charset="0"/>
                  <a:cs typeface="Times New Roman" panose="02020603050405020304" pitchFamily="18" charset="0"/>
                </a:rPr>
                <a:t> in an hour of generation </a:t>
              </a:r>
              <a:r>
                <a:rPr lang="en-IN" sz="1050" dirty="0" err="1" smtClean="0">
                  <a:latin typeface="Times New Roman" panose="02020603050405020304" pitchFamily="18" charset="0"/>
                  <a:cs typeface="Times New Roman" panose="02020603050405020304" pitchFamily="18" charset="0"/>
                </a:rPr>
                <a:t>fo</a:t>
              </a:r>
              <a:r>
                <a:rPr lang="en-IN" sz="1050" dirty="0" smtClean="0">
                  <a:latin typeface="Times New Roman" panose="02020603050405020304" pitchFamily="18" charset="0"/>
                  <a:cs typeface="Times New Roman" panose="02020603050405020304" pitchFamily="18" charset="0"/>
                </a:rPr>
                <a:t> e-way bill.</a:t>
              </a: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The </a:t>
              </a:r>
              <a:r>
                <a:rPr lang="en-IN" sz="1050" dirty="0">
                  <a:latin typeface="Times New Roman" panose="02020603050405020304" pitchFamily="18" charset="0"/>
                  <a:cs typeface="Times New Roman" panose="02020603050405020304" pitchFamily="18" charset="0"/>
                </a:rPr>
                <a:t>court held that the determination of this question relies on factual evidence and, therefore, the court would not interfere with the notice issued. </a:t>
              </a:r>
              <a:endParaRPr lang="en-IN" sz="1050" dirty="0" smtClean="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The </a:t>
              </a:r>
              <a:r>
                <a:rPr lang="en-IN" sz="1050" dirty="0">
                  <a:latin typeface="Times New Roman" panose="02020603050405020304" pitchFamily="18" charset="0"/>
                  <a:cs typeface="Times New Roman" panose="02020603050405020304" pitchFamily="18" charset="0"/>
                </a:rPr>
                <a:t>petitioner was instructed to respond to the notice, and the respondent would consider their response after providing an opportunity to the petitioner</a:t>
              </a:r>
              <a:r>
                <a:rPr lang="en-IN" sz="1050" dirty="0" smtClean="0">
                  <a:latin typeface="Times New Roman" panose="02020603050405020304" pitchFamily="18" charset="0"/>
                  <a:cs typeface="Times New Roman" panose="02020603050405020304" pitchFamily="18" charset="0"/>
                </a:rPr>
                <a:t>.</a:t>
              </a:r>
              <a:endParaRPr lang="en-US" sz="1050" dirty="0" smtClean="0">
                <a:solidFill>
                  <a:srgbClr val="000000"/>
                </a:solidFill>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endParaRPr lang="en-US" sz="1050" dirty="0" smtClean="0">
                <a:solidFill>
                  <a:srgbClr val="00000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56205" y="762000"/>
            <a:ext cx="2077029" cy="1943023"/>
            <a:chOff x="18077" y="1956917"/>
            <a:chExt cx="2652442" cy="2847335"/>
          </a:xfrm>
          <a:solidFill>
            <a:schemeClr val="tx1"/>
          </a:solidFill>
        </p:grpSpPr>
        <p:sp>
          <p:nvSpPr>
            <p:cNvPr id="8" name="Rounded Rectangle 7"/>
            <p:cNvSpPr/>
            <p:nvPr/>
          </p:nvSpPr>
          <p:spPr>
            <a:xfrm>
              <a:off x="18077" y="1956917"/>
              <a:ext cx="2652442" cy="2847335"/>
            </a:xfrm>
            <a:prstGeom prst="roundRect">
              <a:avLst/>
            </a:prstGeom>
            <a:grpFill/>
          </p:spPr>
          <p:style>
            <a:lnRef idx="2">
              <a:schemeClr val="accent2"/>
            </a:lnRef>
            <a:fillRef idx="1">
              <a:schemeClr val="lt1"/>
            </a:fillRef>
            <a:effectRef idx="0">
              <a:schemeClr val="accent2"/>
            </a:effectRef>
            <a:fontRef idx="minor">
              <a:schemeClr val="dk1"/>
            </a:fontRef>
          </p:style>
        </p:sp>
        <p:sp>
          <p:nvSpPr>
            <p:cNvPr id="9" name="Rounded Rectangle 6"/>
            <p:cNvSpPr/>
            <p:nvPr/>
          </p:nvSpPr>
          <p:spPr>
            <a:xfrm>
              <a:off x="147559" y="2086399"/>
              <a:ext cx="2393478" cy="2588371"/>
            </a:xfrm>
            <a:prstGeom prst="rect">
              <a:avLst/>
            </a:prstGeom>
            <a:grpFill/>
          </p:spPr>
          <p:style>
            <a:lnRef idx="2">
              <a:schemeClr val="accent2"/>
            </a:lnRef>
            <a:fillRef idx="1">
              <a:schemeClr val="lt1"/>
            </a:fillRef>
            <a:effectRef idx="0">
              <a:schemeClr val="accent2"/>
            </a:effectRef>
            <a:fontRef idx="minor">
              <a:schemeClr val="dk1"/>
            </a:fontRef>
          </p:style>
          <p:txBody>
            <a:bodyPr spcFirstLastPara="0" vert="horz" wrap="square" lIns="51435" tIns="25718" rIns="51435" bIns="25718" numCol="1" spcCol="1270" anchor="ctr" anchorCtr="0">
              <a:noAutofit/>
            </a:bodyPr>
            <a:lstStyle/>
            <a:p>
              <a:pPr algn="ct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New Royal Ferrous and Non-Ferrous Trading Corporation </a:t>
              </a:r>
              <a:endPar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gn="ct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vs. </a:t>
              </a:r>
            </a:p>
            <a:p>
              <a:pPr algn="ct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Dy</a:t>
              </a: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 State Tax Officer</a:t>
              </a: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p>
            <a:p>
              <a:pPr algn="ctr"/>
              <a:endPar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endParaRPr>
            </a:p>
            <a:p>
              <a:pPr algn="ctr"/>
              <a:r>
                <a:rPr lang="en-IN" sz="1000" b="1"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IN" sz="1000" b="1" dirty="0">
                  <a:solidFill>
                    <a:schemeClr val="accent6">
                      <a:lumMod val="60000"/>
                      <a:lumOff val="40000"/>
                    </a:schemeClr>
                  </a:solidFill>
                  <a:latin typeface="Times New Roman" panose="02020603050405020304" pitchFamily="18" charset="0"/>
                  <a:cs typeface="Times New Roman" panose="02020603050405020304" pitchFamily="18" charset="0"/>
                </a:rPr>
                <a:t>[2023] </a:t>
              </a:r>
              <a:r>
                <a:rPr lang="en-IN" sz="1000" b="1" dirty="0" smtClean="0">
                  <a:solidFill>
                    <a:schemeClr val="accent6">
                      <a:lumMod val="60000"/>
                      <a:lumOff val="40000"/>
                    </a:schemeClr>
                  </a:solidFill>
                  <a:latin typeface="Times New Roman" panose="02020603050405020304" pitchFamily="18" charset="0"/>
                  <a:cs typeface="Times New Roman" panose="02020603050405020304" pitchFamily="18" charset="0"/>
                </a:rPr>
                <a:t>97 </a:t>
              </a:r>
              <a:r>
                <a:rPr lang="en-IN" sz="1000" b="1" dirty="0">
                  <a:solidFill>
                    <a:schemeClr val="accent6">
                      <a:lumMod val="60000"/>
                      <a:lumOff val="40000"/>
                    </a:schemeClr>
                  </a:solidFill>
                  <a:latin typeface="Times New Roman" panose="02020603050405020304" pitchFamily="18" charset="0"/>
                  <a:cs typeface="Times New Roman" panose="02020603050405020304" pitchFamily="18" charset="0"/>
                </a:rPr>
                <a:t>GST 487 (</a:t>
              </a:r>
              <a:r>
                <a:rPr lang="en-IN" sz="1000" b="1" dirty="0" smtClean="0">
                  <a:solidFill>
                    <a:schemeClr val="accent6">
                      <a:lumMod val="60000"/>
                      <a:lumOff val="40000"/>
                    </a:schemeClr>
                  </a:solidFill>
                  <a:latin typeface="Times New Roman" panose="02020603050405020304" pitchFamily="18" charset="0"/>
                  <a:cs typeface="Times New Roman" panose="02020603050405020304" pitchFamily="18" charset="0"/>
                </a:rPr>
                <a:t>Madras)</a:t>
              </a:r>
              <a:endParaRPr lang="en-IN" sz="10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2331842" y="3046305"/>
            <a:ext cx="6539885" cy="1498111"/>
            <a:chOff x="2660286" y="1933562"/>
            <a:chExt cx="8599908" cy="2819568"/>
          </a:xfrm>
        </p:grpSpPr>
        <p:sp>
          <p:nvSpPr>
            <p:cNvPr id="13" name="Round Same Side Corner Rectangle 12"/>
            <p:cNvSpPr/>
            <p:nvPr/>
          </p:nvSpPr>
          <p:spPr>
            <a:xfrm rot="5400000">
              <a:off x="5550456" y="-956608"/>
              <a:ext cx="2819568" cy="859990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ound Same Side Corner Rectangle 4"/>
            <p:cNvSpPr/>
            <p:nvPr/>
          </p:nvSpPr>
          <p:spPr>
            <a:xfrm>
              <a:off x="2660286" y="2058022"/>
              <a:ext cx="8462268" cy="25574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5738" tIns="92869" rIns="185738" bIns="92869" numCol="1" spcCol="1270" anchor="ctr" anchorCtr="0">
              <a:noAutofit/>
            </a:bodyPr>
            <a:lstStyle/>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The description of the goods being transported in </a:t>
              </a:r>
              <a:r>
                <a:rPr lang="en-IN" sz="1050" dirty="0">
                  <a:latin typeface="Times New Roman" panose="02020603050405020304" pitchFamily="18" charset="0"/>
                  <a:cs typeface="Times New Roman" panose="02020603050405020304" pitchFamily="18" charset="0"/>
                </a:rPr>
                <a:t>the documents differed from the actual goods </a:t>
              </a:r>
              <a:r>
                <a:rPr lang="en-IN" sz="1050" dirty="0" smtClean="0">
                  <a:latin typeface="Times New Roman" panose="02020603050405020304" pitchFamily="18" charset="0"/>
                  <a:cs typeface="Times New Roman" panose="02020603050405020304" pitchFamily="18" charset="0"/>
                </a:rPr>
                <a:t>transported.</a:t>
              </a: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It was alleged that the petitioner was attempting </a:t>
              </a:r>
              <a:r>
                <a:rPr lang="en-IN" sz="1050" dirty="0">
                  <a:latin typeface="Times New Roman" panose="02020603050405020304" pitchFamily="18" charset="0"/>
                  <a:cs typeface="Times New Roman" panose="02020603050405020304" pitchFamily="18" charset="0"/>
                </a:rPr>
                <a:t>to evade </a:t>
              </a:r>
              <a:r>
                <a:rPr lang="en-IN" sz="1050" dirty="0" smtClean="0">
                  <a:latin typeface="Times New Roman" panose="02020603050405020304" pitchFamily="18" charset="0"/>
                  <a:cs typeface="Times New Roman" panose="02020603050405020304" pitchFamily="18" charset="0"/>
                </a:rPr>
                <a:t>the differential taxes</a:t>
              </a:r>
              <a:r>
                <a:rPr lang="en-IN" sz="1050" dirty="0">
                  <a:latin typeface="Times New Roman" panose="02020603050405020304" pitchFamily="18" charset="0"/>
                  <a:cs typeface="Times New Roman" panose="02020603050405020304" pitchFamily="18" charset="0"/>
                </a:rPr>
                <a:t>. </a:t>
              </a:r>
              <a:endParaRPr lang="en-IN" sz="1050" dirty="0" smtClean="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a:p>
              <a:pPr marL="128588" lvl="1" indent="-128588" algn="just" defTabSz="533400">
                <a:lnSpc>
                  <a:spcPct val="90000"/>
                </a:lnSpc>
                <a:spcAft>
                  <a:spcPct val="15000"/>
                </a:spcAft>
                <a:buFontTx/>
                <a:buChar char="••"/>
              </a:pPr>
              <a:r>
                <a:rPr lang="en-IN" sz="1050" dirty="0" smtClean="0">
                  <a:latin typeface="Times New Roman" panose="02020603050405020304" pitchFamily="18" charset="0"/>
                  <a:cs typeface="Times New Roman" panose="02020603050405020304" pitchFamily="18" charset="0"/>
                </a:rPr>
                <a:t>The </a:t>
              </a:r>
              <a:r>
                <a:rPr lang="en-IN" sz="1050" dirty="0">
                  <a:latin typeface="Times New Roman" panose="02020603050405020304" pitchFamily="18" charset="0"/>
                  <a:cs typeface="Times New Roman" panose="02020603050405020304" pitchFamily="18" charset="0"/>
                </a:rPr>
                <a:t>court upheld the detention of the </a:t>
              </a:r>
              <a:r>
                <a:rPr lang="en-IN" sz="1050" dirty="0" err="1" smtClean="0">
                  <a:latin typeface="Times New Roman" panose="02020603050405020304" pitchFamily="18" charset="0"/>
                  <a:cs typeface="Times New Roman" panose="02020603050405020304" pitchFamily="18" charset="0"/>
                </a:rPr>
                <a:t>mis</a:t>
              </a:r>
              <a:r>
                <a:rPr lang="en-IN" sz="1050" dirty="0" smtClean="0">
                  <a:latin typeface="Times New Roman" panose="02020603050405020304" pitchFamily="18" charset="0"/>
                  <a:cs typeface="Times New Roman" panose="02020603050405020304" pitchFamily="18" charset="0"/>
                </a:rPr>
                <a:t>-declared </a:t>
              </a:r>
              <a:r>
                <a:rPr lang="en-IN" sz="1050" dirty="0">
                  <a:latin typeface="Times New Roman" panose="02020603050405020304" pitchFamily="18" charset="0"/>
                  <a:cs typeface="Times New Roman" panose="02020603050405020304" pitchFamily="18" charset="0"/>
                </a:rPr>
                <a:t>goods, ruling that the writ petition was not </a:t>
              </a:r>
              <a:r>
                <a:rPr lang="en-IN" sz="1050" dirty="0" smtClean="0">
                  <a:latin typeface="Times New Roman" panose="02020603050405020304" pitchFamily="18" charset="0"/>
                  <a:cs typeface="Times New Roman" panose="02020603050405020304" pitchFamily="18" charset="0"/>
                </a:rPr>
                <a:t>maintainable</a:t>
              </a:r>
              <a:r>
                <a:rPr lang="en-IN" sz="1050" dirty="0">
                  <a:latin typeface="Times New Roman" panose="02020603050405020304" pitchFamily="18" charset="0"/>
                  <a:cs typeface="Times New Roman" panose="02020603050405020304" pitchFamily="18" charset="0"/>
                </a:rPr>
                <a:t>.</a:t>
              </a:r>
            </a:p>
            <a:p>
              <a:pPr marL="128588" lvl="1" indent="-128588" algn="just" defTabSz="533400">
                <a:lnSpc>
                  <a:spcPct val="90000"/>
                </a:lnSpc>
                <a:spcAft>
                  <a:spcPct val="15000"/>
                </a:spcAft>
                <a:buFontTx/>
                <a:buChar char="••"/>
              </a:pPr>
              <a:endParaRPr lang="en-IN" sz="105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304652" y="2961895"/>
            <a:ext cx="2128582" cy="1684378"/>
            <a:chOff x="18077" y="1956917"/>
            <a:chExt cx="2652442" cy="2847335"/>
          </a:xfrm>
          <a:solidFill>
            <a:schemeClr val="tx1"/>
          </a:solidFill>
        </p:grpSpPr>
        <p:sp>
          <p:nvSpPr>
            <p:cNvPr id="16" name="Rounded Rectangle 15"/>
            <p:cNvSpPr/>
            <p:nvPr/>
          </p:nvSpPr>
          <p:spPr>
            <a:xfrm>
              <a:off x="18077" y="1956917"/>
              <a:ext cx="2652442" cy="2847335"/>
            </a:xfrm>
            <a:prstGeom prst="roundRect">
              <a:avLst/>
            </a:prstGeom>
            <a:grpFill/>
          </p:spPr>
          <p:style>
            <a:lnRef idx="2">
              <a:schemeClr val="dk1"/>
            </a:lnRef>
            <a:fillRef idx="1">
              <a:schemeClr val="lt1"/>
            </a:fillRef>
            <a:effectRef idx="0">
              <a:schemeClr val="dk1"/>
            </a:effectRef>
            <a:fontRef idx="minor">
              <a:schemeClr val="dk1"/>
            </a:fontRef>
          </p:style>
        </p:sp>
        <p:sp>
          <p:nvSpPr>
            <p:cNvPr id="17" name="Rounded Rectangle 6"/>
            <p:cNvSpPr/>
            <p:nvPr/>
          </p:nvSpPr>
          <p:spPr>
            <a:xfrm>
              <a:off x="150839" y="2133133"/>
              <a:ext cx="2393478" cy="2588371"/>
            </a:xfrm>
            <a:prstGeom prst="rect">
              <a:avLst/>
            </a:prstGeom>
            <a:grpFill/>
          </p:spPr>
          <p:style>
            <a:lnRef idx="2">
              <a:schemeClr val="dk1"/>
            </a:lnRef>
            <a:fillRef idx="1">
              <a:schemeClr val="lt1"/>
            </a:fillRef>
            <a:effectRef idx="0">
              <a:schemeClr val="dk1"/>
            </a:effectRef>
            <a:fontRef idx="minor">
              <a:schemeClr val="dk1"/>
            </a:fontRef>
          </p:style>
          <p:txBody>
            <a:bodyPr spcFirstLastPara="0" vert="horz" wrap="square" lIns="51435" tIns="25718" rIns="51435" bIns="25718" numCol="1" spcCol="1270" anchor="ctr" anchorCtr="0">
              <a:noAutofit/>
            </a:bodyPr>
            <a:lstStyle/>
            <a:p>
              <a:pPr lvl="0" algn="ctr"/>
              <a:r>
                <a:rPr lang="en-IN" sz="1200" b="1" dirty="0" err="1">
                  <a:solidFill>
                    <a:schemeClr val="accent6">
                      <a:lumMod val="60000"/>
                      <a:lumOff val="40000"/>
                    </a:schemeClr>
                  </a:solidFill>
                  <a:latin typeface="Times New Roman" panose="02020603050405020304" pitchFamily="18" charset="0"/>
                  <a:cs typeface="Times New Roman" panose="02020603050405020304" pitchFamily="18" charset="0"/>
                </a:rPr>
                <a:t>Shrimali</a:t>
              </a: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 Industries (P.) Ltd. </a:t>
              </a:r>
              <a:endPar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lvl="0" algn="ct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vs. </a:t>
              </a:r>
            </a:p>
            <a:p>
              <a:pPr lvl="0" algn="ct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State </a:t>
              </a:r>
              <a:r>
                <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rPr>
                <a:t>of Rajasthan, </a:t>
              </a:r>
              <a:r>
                <a:rPr lang="en-IN" sz="1200" b="1" dirty="0" smtClean="0">
                  <a:solidFill>
                    <a:schemeClr val="accent6">
                      <a:lumMod val="60000"/>
                      <a:lumOff val="40000"/>
                    </a:schemeClr>
                  </a:solidFill>
                  <a:latin typeface="Times New Roman" panose="02020603050405020304" pitchFamily="18" charset="0"/>
                  <a:cs typeface="Times New Roman" panose="02020603050405020304" pitchFamily="18" charset="0"/>
                </a:rPr>
                <a:t>[2022] </a:t>
              </a:r>
            </a:p>
            <a:p>
              <a:pPr lvl="0" algn="ctr"/>
              <a:endParaRPr lang="en-IN" sz="1200" b="1" dirty="0">
                <a:solidFill>
                  <a:schemeClr val="accent6">
                    <a:lumMod val="60000"/>
                    <a:lumOff val="40000"/>
                  </a:schemeClr>
                </a:solidFill>
                <a:latin typeface="Times New Roman" panose="02020603050405020304" pitchFamily="18" charset="0"/>
                <a:cs typeface="Times New Roman" panose="02020603050405020304" pitchFamily="18" charset="0"/>
              </a:endParaRPr>
            </a:p>
            <a:p>
              <a:pPr lvl="0" algn="ctr"/>
              <a:r>
                <a:rPr lang="en-IN" sz="1050" b="1"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r>
                <a:rPr lang="en-IN" sz="1050" b="1" dirty="0">
                  <a:solidFill>
                    <a:schemeClr val="accent6">
                      <a:lumMod val="60000"/>
                      <a:lumOff val="40000"/>
                    </a:schemeClr>
                  </a:solidFill>
                  <a:latin typeface="Times New Roman" panose="02020603050405020304" pitchFamily="18" charset="0"/>
                  <a:cs typeface="Times New Roman" panose="02020603050405020304" pitchFamily="18" charset="0"/>
                </a:rPr>
                <a:t>2023] 69 GSTL 47 (</a:t>
              </a:r>
              <a:r>
                <a:rPr lang="en-IN" sz="1050" b="1" dirty="0" smtClean="0">
                  <a:solidFill>
                    <a:schemeClr val="accent6">
                      <a:lumMod val="60000"/>
                      <a:lumOff val="40000"/>
                    </a:schemeClr>
                  </a:solidFill>
                  <a:latin typeface="Times New Roman" panose="02020603050405020304" pitchFamily="18" charset="0"/>
                  <a:cs typeface="Times New Roman" panose="02020603050405020304" pitchFamily="18" charset="0"/>
                </a:rPr>
                <a:t>Rajasthan)</a:t>
              </a:r>
              <a:endParaRPr lang="en-IN" sz="1050" dirty="0">
                <a:solidFill>
                  <a:schemeClr val="accent6">
                    <a:lumMod val="60000"/>
                    <a:lumOff val="40000"/>
                  </a:schemeClr>
                </a:solidFill>
                <a:latin typeface="Times New Roman" panose="02020603050405020304" pitchFamily="18" charset="0"/>
                <a:cs typeface="Times New Roman" panose="02020603050405020304" pitchFamily="18" charset="0"/>
              </a:endParaRPr>
            </a:p>
            <a:p>
              <a:pPr defTabSz="600075">
                <a:lnSpc>
                  <a:spcPct val="90000"/>
                </a:lnSpc>
                <a:spcAft>
                  <a:spcPct val="35000"/>
                </a:spcAft>
              </a:pPr>
              <a:r>
                <a:rPr lang="en-US" sz="1200" dirty="0" smtClean="0">
                  <a:solidFill>
                    <a:srgbClr val="C8EC50"/>
                  </a:solidFill>
                  <a:latin typeface="Times New Roman" panose="02020603050405020304" pitchFamily="18" charset="0"/>
                  <a:cs typeface="Times New Roman" panose="02020603050405020304" pitchFamily="18" charset="0"/>
                </a:rPr>
                <a:t> </a:t>
              </a:r>
              <a:endParaRPr lang="en-US" sz="1200" dirty="0">
                <a:solidFill>
                  <a:srgbClr val="C8EC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37847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Title 2"/>
          <p:cNvSpPr>
            <a:spLocks noGrp="1"/>
          </p:cNvSpPr>
          <p:nvPr>
            <p:ph type="title"/>
          </p:nvPr>
        </p:nvSpPr>
        <p:spPr/>
        <p:txBody>
          <a:bodyPr>
            <a:normAutofit fontScale="90000"/>
          </a:bodyPr>
          <a:lstStyle/>
          <a:p>
            <a:pPr>
              <a:buClr>
                <a:srgbClr val="FFC000"/>
              </a:buClr>
            </a:pPr>
            <a:r>
              <a:rPr lang="en-IN" dirty="0" smtClean="0"/>
              <a:t>Tips for smooth compliance</a:t>
            </a:r>
            <a:r>
              <a:rPr lang="en-IN" dirty="0" smtClean="0"/>
              <a:t/>
            </a:r>
            <a:br>
              <a:rPr lang="en-IN" dirty="0" smtClean="0"/>
            </a:br>
            <a:r>
              <a:rPr lang="en-IN" dirty="0" smtClean="0"/>
              <a:t/>
            </a:r>
            <a:br>
              <a:rPr lang="en-IN" dirty="0" smtClean="0"/>
            </a:br>
            <a:endParaRPr lang="en-IN" dirty="0"/>
          </a:p>
        </p:txBody>
      </p:sp>
      <p:sp>
        <p:nvSpPr>
          <p:cNvPr id="6" name="TextBox 5"/>
          <p:cNvSpPr txBox="1"/>
          <p:nvPr/>
        </p:nvSpPr>
        <p:spPr>
          <a:xfrm>
            <a:off x="311700" y="1284514"/>
            <a:ext cx="8284028" cy="3377848"/>
          </a:xfrm>
          <a:prstGeom prst="rect">
            <a:avLst/>
          </a:prstGeom>
          <a:noFill/>
        </p:spPr>
        <p:txBody>
          <a:bodyPr wrap="square" rtlCol="0">
            <a:spAutoFit/>
          </a:bodyPr>
          <a:lstStyle/>
          <a:p>
            <a:pPr marL="285750" indent="-285750" algn="just">
              <a:buClr>
                <a:srgbClr val="FFC000"/>
              </a:buClr>
              <a:buFont typeface="Wingdings" panose="05000000000000000000" pitchFamily="2" charset="2"/>
              <a:buChar char="v"/>
            </a:pPr>
            <a:endParaRPr lang="en-IN" sz="1050" dirty="0" smtClean="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sz="1050" dirty="0" smtClean="0">
                <a:latin typeface="Times New Roman" panose="02020603050405020304" pitchFamily="18" charset="0"/>
                <a:cs typeface="Times New Roman" panose="02020603050405020304" pitchFamily="18" charset="0"/>
              </a:rPr>
              <a:t>The </a:t>
            </a:r>
            <a:r>
              <a:rPr lang="en-IN" sz="1050" b="1" dirty="0">
                <a:latin typeface="Times New Roman" panose="02020603050405020304" pitchFamily="18" charset="0"/>
                <a:cs typeface="Times New Roman" panose="02020603050405020304" pitchFamily="18" charset="0"/>
              </a:rPr>
              <a:t>description code</a:t>
            </a:r>
            <a:r>
              <a:rPr lang="en-IN" sz="1050" dirty="0">
                <a:latin typeface="Times New Roman" panose="02020603050405020304" pitchFamily="18" charset="0"/>
                <a:cs typeface="Times New Roman" panose="02020603050405020304" pitchFamily="18" charset="0"/>
              </a:rPr>
              <a:t> of the goods being loaded into the truck is accurate and complies with the information provided in the invoice</a:t>
            </a:r>
            <a:r>
              <a:rPr lang="en-IN" sz="1050" dirty="0" smtClean="0">
                <a:latin typeface="Times New Roman" panose="02020603050405020304" pitchFamily="18" charset="0"/>
                <a:cs typeface="Times New Roman" panose="02020603050405020304" pitchFamily="18" charset="0"/>
              </a:rPr>
              <a:t>.</a:t>
            </a:r>
          </a:p>
          <a:p>
            <a:pPr marL="285750" indent="-285750" algn="just">
              <a:buClr>
                <a:srgbClr val="FFC000"/>
              </a:buClr>
              <a:buFont typeface="Wingdings" panose="05000000000000000000" pitchFamily="2" charset="2"/>
              <a:buChar char="v"/>
            </a:pPr>
            <a:endParaRPr lang="en-IN" sz="1050" dirty="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sz="1050" dirty="0">
                <a:latin typeface="Times New Roman" panose="02020603050405020304" pitchFamily="18" charset="0"/>
                <a:cs typeface="Times New Roman" panose="02020603050405020304" pitchFamily="18" charset="0"/>
              </a:rPr>
              <a:t>Please verify whether the </a:t>
            </a:r>
            <a:r>
              <a:rPr lang="en-IN" sz="1050" b="1" dirty="0">
                <a:latin typeface="Times New Roman" panose="02020603050405020304" pitchFamily="18" charset="0"/>
                <a:cs typeface="Times New Roman" panose="02020603050405020304" pitchFamily="18" charset="0"/>
              </a:rPr>
              <a:t>place of business</a:t>
            </a:r>
            <a:r>
              <a:rPr lang="en-IN" sz="1050" dirty="0">
                <a:latin typeface="Times New Roman" panose="02020603050405020304" pitchFamily="18" charset="0"/>
                <a:cs typeface="Times New Roman" panose="02020603050405020304" pitchFamily="18" charset="0"/>
              </a:rPr>
              <a:t> where the goods are meant to be delivered is the actual delivery location, especially if the recipient has other places of business apart from their usual place of business</a:t>
            </a:r>
            <a:r>
              <a:rPr lang="en-IN" sz="1050" dirty="0" smtClean="0">
                <a:latin typeface="Times New Roman" panose="02020603050405020304" pitchFamily="18" charset="0"/>
                <a:cs typeface="Times New Roman" panose="02020603050405020304" pitchFamily="18" charset="0"/>
              </a:rPr>
              <a:t>.</a:t>
            </a:r>
          </a:p>
          <a:p>
            <a:pPr marL="285750" indent="-285750" algn="just">
              <a:buClr>
                <a:srgbClr val="FFC000"/>
              </a:buClr>
              <a:buFont typeface="Wingdings" panose="05000000000000000000" pitchFamily="2" charset="2"/>
              <a:buChar char="v"/>
            </a:pPr>
            <a:endParaRPr lang="en-IN" sz="1050" dirty="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sz="1050" dirty="0">
                <a:latin typeface="Times New Roman" panose="02020603050405020304" pitchFamily="18" charset="0"/>
                <a:cs typeface="Times New Roman" panose="02020603050405020304" pitchFamily="18" charset="0"/>
              </a:rPr>
              <a:t>Make sure that all your business locations, such as depots, sales offices, factories, and sectors, are properly listed as additional places of business in your GST registration. It's crucial to ensure that these locations are accurately mentioned as the places of dispatch as well</a:t>
            </a:r>
            <a:r>
              <a:rPr lang="en-IN" sz="1050" dirty="0" smtClean="0">
                <a:latin typeface="Times New Roman" panose="02020603050405020304" pitchFamily="18" charset="0"/>
                <a:cs typeface="Times New Roman" panose="02020603050405020304" pitchFamily="18" charset="0"/>
              </a:rPr>
              <a:t>.</a:t>
            </a:r>
          </a:p>
          <a:p>
            <a:pPr marL="285750" indent="-285750" algn="just">
              <a:buClr>
                <a:srgbClr val="FFC000"/>
              </a:buClr>
              <a:buFont typeface="Wingdings" panose="05000000000000000000" pitchFamily="2" charset="2"/>
              <a:buChar char="v"/>
            </a:pPr>
            <a:endParaRPr lang="en-IN" sz="1050" dirty="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sz="1050" dirty="0">
                <a:latin typeface="Times New Roman" panose="02020603050405020304" pitchFamily="18" charset="0"/>
                <a:cs typeface="Times New Roman" panose="02020603050405020304" pitchFamily="18" charset="0"/>
              </a:rPr>
              <a:t>To ensure smooth communication, kindly instruct the </a:t>
            </a:r>
            <a:r>
              <a:rPr lang="en-IN" sz="1050" b="1" dirty="0">
                <a:latin typeface="Times New Roman" panose="02020603050405020304" pitchFamily="18" charset="0"/>
                <a:cs typeface="Times New Roman" panose="02020603050405020304" pitchFamily="18" charset="0"/>
              </a:rPr>
              <a:t>driver to promptly notify you if any unavoidable circumstances</a:t>
            </a:r>
            <a:r>
              <a:rPr lang="en-IN" sz="1050" dirty="0">
                <a:latin typeface="Times New Roman" panose="02020603050405020304" pitchFamily="18" charset="0"/>
                <a:cs typeface="Times New Roman" panose="02020603050405020304" pitchFamily="18" charset="0"/>
              </a:rPr>
              <a:t>, such as vehicle problems or anything else causing, arise on the way, at least eight hours before the E-way bill expires.</a:t>
            </a:r>
          </a:p>
          <a:p>
            <a:pPr marL="285750" indent="-285750" algn="just">
              <a:buClr>
                <a:srgbClr val="FFC000"/>
              </a:buClr>
              <a:buFont typeface="Wingdings" panose="05000000000000000000" pitchFamily="2" charset="2"/>
              <a:buChar char="v"/>
            </a:pPr>
            <a:endParaRPr lang="en-IN" sz="1050" dirty="0" smtClean="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sz="1050" dirty="0" smtClean="0">
                <a:latin typeface="Times New Roman" panose="02020603050405020304" pitchFamily="18" charset="0"/>
                <a:cs typeface="Times New Roman" panose="02020603050405020304" pitchFamily="18" charset="0"/>
              </a:rPr>
              <a:t>In the event that the</a:t>
            </a:r>
            <a:r>
              <a:rPr lang="en-IN" sz="1050" b="1" dirty="0" smtClean="0">
                <a:latin typeface="Times New Roman" panose="02020603050405020304" pitchFamily="18" charset="0"/>
                <a:cs typeface="Times New Roman" panose="02020603050405020304" pitchFamily="18" charset="0"/>
              </a:rPr>
              <a:t> driver is unable to inform you</a:t>
            </a:r>
            <a:r>
              <a:rPr lang="en-IN" sz="1050" dirty="0" smtClean="0">
                <a:latin typeface="Times New Roman" panose="02020603050405020304" pitchFamily="18" charset="0"/>
                <a:cs typeface="Times New Roman" panose="02020603050405020304" pitchFamily="18" charset="0"/>
              </a:rPr>
              <a:t> within the specified timeframe, please make sure to send a comprehensive report, including all relevant documents, to our registration office. Mention in the report that the E-way bill extension was not feasible due to the expiration of the 8-hour window, resulting in a delayed delivery of the goods due to unforeseen circumstances. Provide all the relevant facts of the case, including details about the vehicle and any other pertinent factors contributing to the delay.</a:t>
            </a:r>
            <a:endParaRPr lang="en-IN" sz="1050" dirty="0" smtClean="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endParaRPr lang="en-IN" sz="1050" dirty="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sz="1050" dirty="0">
                <a:latin typeface="Times New Roman" panose="02020603050405020304" pitchFamily="18" charset="0"/>
                <a:cs typeface="Times New Roman" panose="02020603050405020304" pitchFamily="18" charset="0"/>
              </a:rPr>
              <a:t>Maintain records of all challans, toll tax receipts, and relevant documents </a:t>
            </a:r>
            <a:r>
              <a:rPr lang="en-IN" sz="1050" dirty="0" smtClean="0">
                <a:latin typeface="Times New Roman" panose="02020603050405020304" pitchFamily="18" charset="0"/>
                <a:cs typeface="Times New Roman" panose="02020603050405020304" pitchFamily="18" charset="0"/>
              </a:rPr>
              <a:t>to substantiate a transportation in any </a:t>
            </a:r>
            <a:r>
              <a:rPr lang="en-IN" sz="1050" dirty="0" smtClean="0">
                <a:latin typeface="Times New Roman" panose="02020603050405020304" pitchFamily="18" charset="0"/>
                <a:cs typeface="Times New Roman" panose="02020603050405020304" pitchFamily="18" charset="0"/>
              </a:rPr>
              <a:t>future </a:t>
            </a:r>
            <a:r>
              <a:rPr lang="en-IN" sz="1050" dirty="0">
                <a:latin typeface="Times New Roman" panose="02020603050405020304" pitchFamily="18" charset="0"/>
                <a:cs typeface="Times New Roman" panose="02020603050405020304" pitchFamily="18" charset="0"/>
              </a:rPr>
              <a:t>legal proceedings. Complete documentation will provide evidence and support your case, preparing you for any potential legal matters.</a:t>
            </a:r>
          </a:p>
          <a:p>
            <a:pPr marL="285750" indent="-285750">
              <a:buClr>
                <a:srgbClr val="FFC000"/>
              </a:buClr>
              <a:buFont typeface="Wingdings" panose="05000000000000000000" pitchFamily="2" charset="2"/>
              <a:buChar char="v"/>
            </a:pPr>
            <a:endParaRPr lang="en-IN" dirty="0"/>
          </a:p>
        </p:txBody>
      </p:sp>
    </p:spTree>
    <p:extLst>
      <p:ext uri="{BB962C8B-B14F-4D97-AF65-F5344CB8AC3E}">
        <p14:creationId xmlns:p14="http://schemas.microsoft.com/office/powerpoint/2010/main" val="3410611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862" y="1929539"/>
            <a:ext cx="2268769" cy="630267"/>
          </a:xfrm>
        </p:spPr>
        <p:txBody>
          <a:bodyPr>
            <a:normAutofit/>
          </a:bodyPr>
          <a:lstStyle/>
          <a:p>
            <a:r>
              <a:rPr lang="en-US" dirty="0" smtClean="0"/>
              <a:t>THANK YOU </a:t>
            </a:r>
            <a:endParaRPr lang="en-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621884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OTHERS – NOT FOR REFERENCE </a:t>
            </a:r>
            <a:endParaRPr lang="en-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030294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150586"/>
            <a:ext cx="5094515" cy="572700"/>
          </a:xfrm>
          <a:prstGeom prst="rect">
            <a:avLst/>
          </a:prstGeom>
        </p:spPr>
        <p:txBody>
          <a:bodyPr spcFirstLastPara="1" wrap="square" lIns="91425" tIns="91425" rIns="91425" bIns="91425" anchor="t" anchorCtr="0">
            <a:noAutofit/>
          </a:bodyPr>
          <a:lstStyle/>
          <a:p>
            <a:r>
              <a:rPr lang="en-IN" sz="1800" b="1" u="sng" dirty="0" smtClean="0">
                <a:solidFill>
                  <a:srgbClr val="FFC000"/>
                </a:solidFill>
                <a:latin typeface="Times New Roman" panose="02020603050405020304" pitchFamily="18" charset="0"/>
                <a:cs typeface="Times New Roman" panose="02020603050405020304" pitchFamily="18" charset="0"/>
              </a:rPr>
              <a:t>Legal Framework</a:t>
            </a:r>
            <a:endParaRPr lang="en-IN" sz="1800" dirty="0">
              <a:latin typeface="Times New Roman" panose="02020603050405020304" pitchFamily="18" charset="0"/>
              <a:cs typeface="Times New Roman" panose="02020603050405020304" pitchFamily="18" charset="0"/>
            </a:endParaRPr>
          </a:p>
        </p:txBody>
      </p:sp>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 name="Google Shape;63;p14"/>
          <p:cNvSpPr txBox="1"/>
          <p:nvPr/>
        </p:nvSpPr>
        <p:spPr>
          <a:xfrm>
            <a:off x="216976" y="723285"/>
            <a:ext cx="8578312" cy="1795190"/>
          </a:xfrm>
          <a:prstGeom prst="rect">
            <a:avLst/>
          </a:prstGeom>
          <a:noFill/>
          <a:ln>
            <a:noFill/>
          </a:ln>
        </p:spPr>
        <p:txBody>
          <a:bodyPr spcFirstLastPara="1" wrap="square" lIns="91425" tIns="91425" rIns="91425" bIns="91425" anchor="t" anchorCtr="0">
            <a:noAutofit/>
          </a:bodyPr>
          <a:lstStyle/>
          <a:p>
            <a:pPr marL="457200" indent="-317500" algn="just">
              <a:lnSpc>
                <a:spcPct val="150000"/>
              </a:lnSpc>
              <a:buClr>
                <a:schemeClr val="accent4">
                  <a:lumMod val="75000"/>
                </a:schemeClr>
              </a:buClr>
              <a:buSzPts val="1400"/>
              <a:buFont typeface="Symbol" panose="05050102010706020507" pitchFamily="18" charset="2"/>
              <a:buChar char=""/>
            </a:pPr>
            <a:endParaRPr lang="en-IN" dirty="0" smtClean="0">
              <a:solidFill>
                <a:schemeClr val="bg1"/>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p:cNvPicPr>
            <a:picLocks noChangeAspect="1"/>
          </p:cNvPicPr>
          <p:nvPr/>
        </p:nvPicPr>
        <p:blipFill>
          <a:blip r:embed="rId3"/>
          <a:stretch>
            <a:fillRect/>
          </a:stretch>
        </p:blipFill>
        <p:spPr>
          <a:xfrm>
            <a:off x="294468" y="785072"/>
            <a:ext cx="5315919" cy="2987725"/>
          </a:xfrm>
          <a:prstGeom prst="rect">
            <a:avLst/>
          </a:prstGeom>
        </p:spPr>
      </p:pic>
    </p:spTree>
    <p:extLst>
      <p:ext uri="{BB962C8B-B14F-4D97-AF65-F5344CB8AC3E}">
        <p14:creationId xmlns:p14="http://schemas.microsoft.com/office/powerpoint/2010/main" val="24007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533400" y="957764"/>
            <a:ext cx="8218714" cy="3244606"/>
          </a:xfrm>
          <a:prstGeom prst="rect">
            <a:avLst/>
          </a:prstGeom>
        </p:spPr>
        <p:txBody>
          <a:bodyPr wrap="square">
            <a:spAutoFit/>
          </a:bodyPr>
          <a:lstStyle/>
          <a:p>
            <a:pPr marL="171450" indent="-171450">
              <a:lnSpc>
                <a:spcPct val="160000"/>
              </a:lnSpc>
              <a:buClr>
                <a:srgbClr val="FFC000"/>
              </a:buClr>
              <a:buFont typeface="Wingdings" panose="05000000000000000000" pitchFamily="2" charset="2"/>
              <a:buChar char="v"/>
            </a:pPr>
            <a:r>
              <a:rPr lang="en-US" sz="1200" b="1" dirty="0">
                <a:solidFill>
                  <a:schemeClr val="tx1"/>
                </a:solidFill>
                <a:latin typeface="Times New Roman" panose="02020603050405020304" pitchFamily="18" charset="0"/>
                <a:cs typeface="Times New Roman" panose="02020603050405020304" pitchFamily="18" charset="0"/>
              </a:rPr>
              <a:t>No E-way Bill can be edited or amended - It can be cancelled within 24 </a:t>
            </a:r>
            <a:r>
              <a:rPr lang="en-US" sz="1200" b="1" dirty="0" err="1">
                <a:solidFill>
                  <a:schemeClr val="tx1"/>
                </a:solidFill>
                <a:latin typeface="Times New Roman" panose="02020603050405020304" pitchFamily="18" charset="0"/>
                <a:cs typeface="Times New Roman" panose="02020603050405020304" pitchFamily="18" charset="0"/>
              </a:rPr>
              <a:t>Hrs</a:t>
            </a:r>
            <a:r>
              <a:rPr lang="en-US" sz="1200" b="1" dirty="0">
                <a:solidFill>
                  <a:schemeClr val="tx1"/>
                </a:solidFill>
                <a:latin typeface="Times New Roman" panose="02020603050405020304" pitchFamily="18" charset="0"/>
                <a:cs typeface="Times New Roman" panose="02020603050405020304" pitchFamily="18" charset="0"/>
              </a:rPr>
              <a:t> if required and generate </a:t>
            </a:r>
            <a:r>
              <a:rPr lang="en-US" sz="1200" b="1" dirty="0" smtClean="0">
                <a:solidFill>
                  <a:schemeClr val="tx1"/>
                </a:solidFill>
                <a:latin typeface="Times New Roman" panose="02020603050405020304" pitchFamily="18" charset="0"/>
                <a:cs typeface="Times New Roman" panose="02020603050405020304" pitchFamily="18" charset="0"/>
              </a:rPr>
              <a:t>new.</a:t>
            </a:r>
          </a:p>
          <a:p>
            <a:pPr marL="171450" indent="-171450">
              <a:lnSpc>
                <a:spcPct val="160000"/>
              </a:lnSpc>
              <a:buClr>
                <a:srgbClr val="FFC000"/>
              </a:buClr>
              <a:buFont typeface="Wingdings" panose="05000000000000000000" pitchFamily="2" charset="2"/>
              <a:buChar char="v"/>
            </a:pPr>
            <a:r>
              <a:rPr lang="en-US" sz="1200" b="1" dirty="0" smtClean="0">
                <a:solidFill>
                  <a:schemeClr val="tx1"/>
                </a:solidFill>
                <a:latin typeface="Times New Roman" panose="02020603050405020304" pitchFamily="18" charset="0"/>
                <a:cs typeface="Times New Roman" panose="02020603050405020304" pitchFamily="18" charset="0"/>
              </a:rPr>
              <a:t>Transportation </a:t>
            </a:r>
            <a:r>
              <a:rPr lang="en-US" sz="1200" b="1" dirty="0">
                <a:solidFill>
                  <a:schemeClr val="tx1"/>
                </a:solidFill>
                <a:latin typeface="Times New Roman" panose="02020603050405020304" pitchFamily="18" charset="0"/>
                <a:cs typeface="Times New Roman" panose="02020603050405020304" pitchFamily="18" charset="0"/>
              </a:rPr>
              <a:t>(Vehicle) details can be updated any no. of times till the goods reaches the destination within the validity </a:t>
            </a:r>
            <a:r>
              <a:rPr lang="en-US" sz="1200" b="1" dirty="0" smtClean="0">
                <a:solidFill>
                  <a:schemeClr val="tx1"/>
                </a:solidFill>
                <a:latin typeface="Times New Roman" panose="02020603050405020304" pitchFamily="18" charset="0"/>
                <a:cs typeface="Times New Roman" panose="02020603050405020304" pitchFamily="18" charset="0"/>
              </a:rPr>
              <a:t>period.</a:t>
            </a:r>
          </a:p>
          <a:p>
            <a:pPr marL="171450" indent="-171450">
              <a:lnSpc>
                <a:spcPct val="160000"/>
              </a:lnSpc>
              <a:buClr>
                <a:srgbClr val="FFC000"/>
              </a:buClr>
              <a:buFont typeface="Wingdings" panose="05000000000000000000" pitchFamily="2" charset="2"/>
              <a:buChar char="v"/>
            </a:pPr>
            <a:r>
              <a:rPr lang="en-US" sz="1200" b="1" dirty="0" smtClean="0">
                <a:solidFill>
                  <a:schemeClr val="tx1"/>
                </a:solidFill>
                <a:latin typeface="Times New Roman" panose="02020603050405020304" pitchFamily="18" charset="0"/>
                <a:cs typeface="Times New Roman" panose="02020603050405020304" pitchFamily="18" charset="0"/>
              </a:rPr>
              <a:t>Validity </a:t>
            </a:r>
            <a:r>
              <a:rPr lang="en-US" sz="1200" b="1" dirty="0">
                <a:solidFill>
                  <a:schemeClr val="tx1"/>
                </a:solidFill>
                <a:latin typeface="Times New Roman" panose="02020603050405020304" pitchFamily="18" charset="0"/>
                <a:cs typeface="Times New Roman" panose="02020603050405020304" pitchFamily="18" charset="0"/>
              </a:rPr>
              <a:t>of the E-way Bill starts from the time of first entry of Part-B (Vehicle Details), not from the time of generation of e-way </a:t>
            </a:r>
            <a:r>
              <a:rPr lang="en-US" sz="1200" b="1" dirty="0" smtClean="0">
                <a:solidFill>
                  <a:schemeClr val="tx1"/>
                </a:solidFill>
                <a:latin typeface="Times New Roman" panose="02020603050405020304" pitchFamily="18" charset="0"/>
                <a:cs typeface="Times New Roman" panose="02020603050405020304" pitchFamily="18" charset="0"/>
              </a:rPr>
              <a:t>bill</a:t>
            </a:r>
          </a:p>
          <a:p>
            <a:pPr marL="171450" indent="-171450">
              <a:lnSpc>
                <a:spcPct val="160000"/>
              </a:lnSpc>
              <a:buClr>
                <a:srgbClr val="FFC000"/>
              </a:buClr>
              <a:buFont typeface="Wingdings" panose="05000000000000000000" pitchFamily="2" charset="2"/>
              <a:buChar char="v"/>
            </a:pPr>
            <a:r>
              <a:rPr lang="en-US" sz="1200" b="1" dirty="0" smtClean="0">
                <a:solidFill>
                  <a:schemeClr val="tx1"/>
                </a:solidFill>
                <a:latin typeface="Times New Roman" panose="02020603050405020304" pitchFamily="18" charset="0"/>
                <a:cs typeface="Times New Roman" panose="02020603050405020304" pitchFamily="18" charset="0"/>
              </a:rPr>
              <a:t>E-way </a:t>
            </a:r>
            <a:r>
              <a:rPr lang="en-US" sz="1200" b="1" dirty="0">
                <a:solidFill>
                  <a:schemeClr val="tx1"/>
                </a:solidFill>
                <a:latin typeface="Times New Roman" panose="02020603050405020304" pitchFamily="18" charset="0"/>
                <a:cs typeface="Times New Roman" panose="02020603050405020304" pitchFamily="18" charset="0"/>
              </a:rPr>
              <a:t>bill generated is invalid for movements of goods, if it is not updated with the Part-B, if the travel distance is more than 10 </a:t>
            </a:r>
            <a:r>
              <a:rPr lang="en-US" sz="1200" b="1" dirty="0" err="1" smtClean="0">
                <a:solidFill>
                  <a:schemeClr val="tx1"/>
                </a:solidFill>
                <a:latin typeface="Times New Roman" panose="02020603050405020304" pitchFamily="18" charset="0"/>
                <a:cs typeface="Times New Roman" panose="02020603050405020304" pitchFamily="18" charset="0"/>
              </a:rPr>
              <a:t>Kms</a:t>
            </a:r>
            <a:r>
              <a:rPr lang="en-US" sz="1200" b="1" dirty="0" smtClean="0">
                <a:solidFill>
                  <a:schemeClr val="tx1"/>
                </a:solidFill>
                <a:latin typeface="Times New Roman" panose="02020603050405020304" pitchFamily="18" charset="0"/>
                <a:cs typeface="Times New Roman" panose="02020603050405020304" pitchFamily="18" charset="0"/>
              </a:rPr>
              <a:t>.</a:t>
            </a:r>
          </a:p>
          <a:p>
            <a:pPr marL="171450" indent="-171450">
              <a:lnSpc>
                <a:spcPct val="160000"/>
              </a:lnSpc>
              <a:buClr>
                <a:srgbClr val="FFC000"/>
              </a:buClr>
              <a:buFont typeface="Wingdings" panose="05000000000000000000" pitchFamily="2" charset="2"/>
              <a:buChar char="v"/>
            </a:pPr>
            <a:r>
              <a:rPr lang="en-US" sz="1200" b="1" dirty="0" smtClean="0">
                <a:solidFill>
                  <a:schemeClr val="tx1"/>
                </a:solidFill>
                <a:latin typeface="Times New Roman" panose="02020603050405020304" pitchFamily="18" charset="0"/>
                <a:cs typeface="Times New Roman" panose="02020603050405020304" pitchFamily="18" charset="0"/>
              </a:rPr>
              <a:t>Part-B </a:t>
            </a:r>
            <a:r>
              <a:rPr lang="en-US" sz="1200" b="1" dirty="0">
                <a:solidFill>
                  <a:schemeClr val="tx1"/>
                </a:solidFill>
                <a:latin typeface="Times New Roman" panose="02020603050405020304" pitchFamily="18" charset="0"/>
                <a:cs typeface="Times New Roman" panose="02020603050405020304" pitchFamily="18" charset="0"/>
              </a:rPr>
              <a:t>updating is not must for first and last mile of travel, if the distance is less than 10 </a:t>
            </a:r>
            <a:r>
              <a:rPr lang="en-US" sz="1200" b="1" dirty="0" err="1" smtClean="0">
                <a:solidFill>
                  <a:schemeClr val="tx1"/>
                </a:solidFill>
                <a:latin typeface="Times New Roman" panose="02020603050405020304" pitchFamily="18" charset="0"/>
                <a:cs typeface="Times New Roman" panose="02020603050405020304" pitchFamily="18" charset="0"/>
              </a:rPr>
              <a:t>kms</a:t>
            </a:r>
            <a:r>
              <a:rPr lang="en-US" sz="1200" b="1" dirty="0" smtClean="0">
                <a:solidFill>
                  <a:schemeClr val="tx1"/>
                </a:solidFill>
                <a:latin typeface="Times New Roman" panose="02020603050405020304" pitchFamily="18" charset="0"/>
                <a:cs typeface="Times New Roman" panose="02020603050405020304" pitchFamily="18" charset="0"/>
              </a:rPr>
              <a:t>.</a:t>
            </a:r>
          </a:p>
          <a:p>
            <a:pPr marL="171450" indent="-171450">
              <a:lnSpc>
                <a:spcPct val="160000"/>
              </a:lnSpc>
              <a:buClr>
                <a:srgbClr val="FFC000"/>
              </a:buClr>
              <a:buFont typeface="Wingdings" panose="05000000000000000000" pitchFamily="2" charset="2"/>
              <a:buChar char="v"/>
            </a:pPr>
            <a:r>
              <a:rPr lang="en-US" sz="1200" b="1" dirty="0" smtClean="0">
                <a:solidFill>
                  <a:schemeClr val="tx1"/>
                </a:solidFill>
                <a:latin typeface="Times New Roman" panose="02020603050405020304" pitchFamily="18" charset="0"/>
                <a:cs typeface="Times New Roman" panose="02020603050405020304" pitchFamily="18" charset="0"/>
              </a:rPr>
              <a:t>Consolidated </a:t>
            </a:r>
            <a:r>
              <a:rPr lang="en-US" sz="1200" b="1" dirty="0">
                <a:solidFill>
                  <a:schemeClr val="tx1"/>
                </a:solidFill>
                <a:latin typeface="Times New Roman" panose="02020603050405020304" pitchFamily="18" charset="0"/>
                <a:cs typeface="Times New Roman" panose="02020603050405020304" pitchFamily="18" charset="0"/>
              </a:rPr>
              <a:t>E-way bill does not have any specific validity. It depends upon the e-way bills attached to </a:t>
            </a:r>
            <a:r>
              <a:rPr lang="en-US" sz="1200" b="1" dirty="0" smtClean="0">
                <a:solidFill>
                  <a:schemeClr val="tx1"/>
                </a:solidFill>
                <a:latin typeface="Times New Roman" panose="02020603050405020304" pitchFamily="18" charset="0"/>
                <a:cs typeface="Times New Roman" panose="02020603050405020304" pitchFamily="18" charset="0"/>
              </a:rPr>
              <a:t>it.</a:t>
            </a:r>
          </a:p>
          <a:p>
            <a:pPr marL="171450" indent="-171450">
              <a:lnSpc>
                <a:spcPct val="160000"/>
              </a:lnSpc>
              <a:buClr>
                <a:srgbClr val="FFC000"/>
              </a:buClr>
              <a:buFont typeface="Wingdings" panose="05000000000000000000" pitchFamily="2" charset="2"/>
              <a:buChar char="v"/>
            </a:pPr>
            <a:r>
              <a:rPr lang="en-US" sz="1200" b="1" dirty="0" smtClean="0">
                <a:solidFill>
                  <a:schemeClr val="tx1"/>
                </a:solidFill>
                <a:latin typeface="Times New Roman" panose="02020603050405020304" pitchFamily="18" charset="0"/>
                <a:cs typeface="Times New Roman" panose="02020603050405020304" pitchFamily="18" charset="0"/>
              </a:rPr>
              <a:t>For </a:t>
            </a:r>
            <a:r>
              <a:rPr lang="en-US" sz="1200" b="1" dirty="0">
                <a:solidFill>
                  <a:schemeClr val="tx1"/>
                </a:solidFill>
                <a:latin typeface="Times New Roman" panose="02020603050405020304" pitchFamily="18" charset="0"/>
                <a:cs typeface="Times New Roman" panose="02020603050405020304" pitchFamily="18" charset="0"/>
              </a:rPr>
              <a:t>one E-way bill multiple modes of transportation can be updated – Like first Ship, then Air and Road.</a:t>
            </a:r>
          </a:p>
          <a:p>
            <a:pPr marL="285750" indent="-285750">
              <a:lnSpc>
                <a:spcPct val="107000"/>
              </a:lnSpc>
              <a:spcAft>
                <a:spcPts val="800"/>
              </a:spcAft>
              <a:buClr>
                <a:srgbClr val="FFC000"/>
              </a:buClr>
              <a:buFont typeface="Wingdings" panose="05000000000000000000" pitchFamily="2" charset="2"/>
              <a:buChar char="v"/>
            </a:pPr>
            <a:endParaRPr lang="en-IN" sz="12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609600" y="445025"/>
            <a:ext cx="8222700" cy="572700"/>
          </a:xfrm>
        </p:spPr>
        <p:txBody>
          <a:bodyPr>
            <a:noAutofit/>
          </a:bodyPr>
          <a:lstStyle/>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Important Points of E-Way Bill</a:t>
            </a:r>
            <a:endParaRPr lang="en-IN"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680487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55" y="353034"/>
            <a:ext cx="8555902" cy="572700"/>
          </a:xfrm>
        </p:spPr>
        <p:txBody>
          <a:bodyPr>
            <a:noAutofit/>
          </a:bodyPr>
          <a:lstStyle/>
          <a:p>
            <a:pPr lvl="0" eaLnBrk="0" fontAlgn="base" hangingPunct="0">
              <a:spcBef>
                <a:spcPct val="0"/>
              </a:spcBef>
              <a:spcAft>
                <a:spcPct val="0"/>
              </a:spcAft>
            </a:pPr>
            <a:r>
              <a:rPr lang="en-US" altLang="en-US"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Every registered person who causes the movement of goods of consignment value exceeding </a:t>
            </a:r>
            <a:r>
              <a:rPr lang="en-US" altLang="en-US" sz="1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Rs.50,000</a:t>
            </a:r>
            <a:endParaRPr lang="en-US" alt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08945152"/>
              </p:ext>
            </p:extLst>
          </p:nvPr>
        </p:nvGraphicFramePr>
        <p:xfrm>
          <a:off x="452064" y="1222626"/>
          <a:ext cx="7799307" cy="3081715"/>
        </p:xfrm>
        <a:graphic>
          <a:graphicData uri="http://schemas.openxmlformats.org/drawingml/2006/table">
            <a:tbl>
              <a:tblPr firstRow="1" firstCol="1" bandRow="1">
                <a:tableStyleId>{17292A2E-F333-43FB-9621-5CBBE7FDCDCB}</a:tableStyleId>
              </a:tblPr>
              <a:tblGrid>
                <a:gridCol w="3793365"/>
                <a:gridCol w="1632857"/>
                <a:gridCol w="2373085"/>
              </a:tblGrid>
              <a:tr h="442888">
                <a:tc>
                  <a:txBody>
                    <a:bodyPr/>
                    <a:lstStyle/>
                    <a:p>
                      <a:pPr>
                        <a:lnSpc>
                          <a:spcPct val="105000"/>
                        </a:lnSpc>
                        <a:spcAft>
                          <a:spcPts val="0"/>
                        </a:spcAft>
                      </a:pPr>
                      <a:r>
                        <a:rPr lang="en-IN" sz="1200" dirty="0">
                          <a:effectLst/>
                        </a:rPr>
                        <a:t>Case</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Total</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5000"/>
                        </a:lnSpc>
                        <a:spcAft>
                          <a:spcPts val="0"/>
                        </a:spcAft>
                      </a:pPr>
                      <a:r>
                        <a:rPr lang="en-IN" sz="1200">
                          <a:effectLst/>
                        </a:rPr>
                        <a:t>E-Way bill Requirement</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3732">
                <a:tc>
                  <a:txBody>
                    <a:bodyPr/>
                    <a:lstStyle/>
                    <a:p>
                      <a:pPr>
                        <a:lnSpc>
                          <a:spcPct val="105000"/>
                        </a:lnSpc>
                        <a:spcAft>
                          <a:spcPts val="0"/>
                        </a:spcAft>
                      </a:pPr>
                      <a:r>
                        <a:rPr lang="en-IN" sz="1200" dirty="0">
                          <a:effectLst/>
                        </a:rPr>
                        <a:t>Item Price = 50000</a:t>
                      </a:r>
                    </a:p>
                    <a:p>
                      <a:pPr>
                        <a:lnSpc>
                          <a:spcPct val="105000"/>
                        </a:lnSpc>
                        <a:spcAft>
                          <a:spcPts val="0"/>
                        </a:spcAft>
                      </a:pPr>
                      <a:r>
                        <a:rPr lang="en-IN" sz="1200" dirty="0">
                          <a:effectLst/>
                        </a:rPr>
                        <a:t>Tax = 1000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a:effectLst/>
                        </a:rPr>
                        <a:t>51000</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Yes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06354">
                <a:tc>
                  <a:txBody>
                    <a:bodyPr/>
                    <a:lstStyle/>
                    <a:p>
                      <a:pPr>
                        <a:lnSpc>
                          <a:spcPct val="105000"/>
                        </a:lnSpc>
                        <a:spcAft>
                          <a:spcPts val="0"/>
                        </a:spcAft>
                      </a:pPr>
                      <a:r>
                        <a:rPr lang="en-IN" sz="1200" dirty="0">
                          <a:effectLst/>
                        </a:rPr>
                        <a:t>Item Price = 48000 </a:t>
                      </a:r>
                    </a:p>
                    <a:p>
                      <a:pPr>
                        <a:lnSpc>
                          <a:spcPct val="105000"/>
                        </a:lnSpc>
                        <a:spcAft>
                          <a:spcPts val="0"/>
                        </a:spcAft>
                      </a:pPr>
                      <a:r>
                        <a:rPr lang="en-IN" sz="1200" dirty="0">
                          <a:effectLst/>
                        </a:rPr>
                        <a:t>Tax = 1000</a:t>
                      </a:r>
                    </a:p>
                    <a:p>
                      <a:pPr>
                        <a:lnSpc>
                          <a:spcPct val="105000"/>
                        </a:lnSpc>
                        <a:spcAft>
                          <a:spcPts val="0"/>
                        </a:spcAft>
                      </a:pPr>
                      <a:r>
                        <a:rPr lang="en-IN" sz="1200" dirty="0">
                          <a:effectLst/>
                        </a:rPr>
                        <a:t>Items Specified in Annexure to Rule 138 = 2000</a:t>
                      </a:r>
                    </a:p>
                    <a:p>
                      <a:pPr>
                        <a:lnSpc>
                          <a:spcPct val="105000"/>
                        </a:lnSpc>
                        <a:spcAft>
                          <a:spcPts val="0"/>
                        </a:spcAft>
                      </a:pPr>
                      <a:r>
                        <a:rPr lang="en-IN" sz="1200" dirty="0">
                          <a:effectLst/>
                        </a:rPr>
                        <a:t>Tax = 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51000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No</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18457">
                <a:tc>
                  <a:txBody>
                    <a:bodyPr/>
                    <a:lstStyle/>
                    <a:p>
                      <a:pPr>
                        <a:lnSpc>
                          <a:spcPct val="105000"/>
                        </a:lnSpc>
                        <a:spcAft>
                          <a:spcPts val="0"/>
                        </a:spcAft>
                      </a:pPr>
                      <a:r>
                        <a:rPr lang="en-IN" sz="1200" dirty="0">
                          <a:effectLst/>
                        </a:rPr>
                        <a:t>Item Price = 48000</a:t>
                      </a:r>
                    </a:p>
                    <a:p>
                      <a:pPr>
                        <a:lnSpc>
                          <a:spcPct val="105000"/>
                        </a:lnSpc>
                        <a:spcAft>
                          <a:spcPts val="0"/>
                        </a:spcAft>
                      </a:pPr>
                      <a:r>
                        <a:rPr lang="en-IN" sz="1200" dirty="0">
                          <a:effectLst/>
                        </a:rPr>
                        <a:t>Tax = 1000</a:t>
                      </a:r>
                    </a:p>
                    <a:p>
                      <a:pPr>
                        <a:lnSpc>
                          <a:spcPct val="105000"/>
                        </a:lnSpc>
                        <a:spcAft>
                          <a:spcPts val="0"/>
                        </a:spcAft>
                      </a:pPr>
                      <a:r>
                        <a:rPr lang="en-IN" sz="1200" dirty="0">
                          <a:effectLst/>
                        </a:rPr>
                        <a:t>Non GST = 2000</a:t>
                      </a:r>
                    </a:p>
                    <a:p>
                      <a:pPr>
                        <a:lnSpc>
                          <a:spcPct val="105000"/>
                        </a:lnSpc>
                        <a:spcAft>
                          <a:spcPts val="0"/>
                        </a:spcAft>
                      </a:pPr>
                      <a:r>
                        <a:rPr lang="en-IN" sz="1200" dirty="0">
                          <a:effectLst/>
                        </a:rPr>
                        <a:t>Tax = 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51000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Yes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40645">
                <a:tc>
                  <a:txBody>
                    <a:bodyPr/>
                    <a:lstStyle/>
                    <a:p>
                      <a:pPr>
                        <a:lnSpc>
                          <a:spcPct val="105000"/>
                        </a:lnSpc>
                        <a:spcAft>
                          <a:spcPts val="0"/>
                        </a:spcAft>
                      </a:pPr>
                      <a:r>
                        <a:rPr lang="en-IN" sz="1200" dirty="0">
                          <a:effectLst/>
                        </a:rPr>
                        <a:t>Item Price = 48000</a:t>
                      </a:r>
                    </a:p>
                    <a:p>
                      <a:pPr>
                        <a:lnSpc>
                          <a:spcPct val="105000"/>
                        </a:lnSpc>
                        <a:spcAft>
                          <a:spcPts val="0"/>
                        </a:spcAft>
                      </a:pPr>
                      <a:r>
                        <a:rPr lang="en-IN" sz="1200" dirty="0">
                          <a:effectLst/>
                        </a:rPr>
                        <a:t>Tax = 1000</a:t>
                      </a:r>
                    </a:p>
                    <a:p>
                      <a:pPr>
                        <a:lnSpc>
                          <a:spcPct val="105000"/>
                        </a:lnSpc>
                        <a:spcAft>
                          <a:spcPts val="0"/>
                        </a:spcAft>
                      </a:pPr>
                      <a:r>
                        <a:rPr lang="en-IN" sz="1200" dirty="0">
                          <a:effectLst/>
                        </a:rPr>
                        <a:t>(Goods sent to Job worker)</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49000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5000"/>
                        </a:lnSpc>
                        <a:spcAft>
                          <a:spcPts val="0"/>
                        </a:spcAft>
                      </a:pPr>
                      <a:r>
                        <a:rPr lang="en-IN" sz="1200" dirty="0">
                          <a:effectLst/>
                        </a:rPr>
                        <a:t>Yes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Google Shape;116;p20"/>
          <p:cNvSpPr txBox="1"/>
          <p:nvPr/>
        </p:nvSpPr>
        <p:spPr>
          <a:xfrm>
            <a:off x="0" y="-32658"/>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840790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16973" y="166032"/>
            <a:ext cx="5094515" cy="572700"/>
          </a:xfrm>
          <a:prstGeom prst="rect">
            <a:avLst/>
          </a:prstGeom>
        </p:spPr>
        <p:txBody>
          <a:bodyPr spcFirstLastPara="1" wrap="square" lIns="91425" tIns="91425" rIns="91425" bIns="91425" anchor="t" anchorCtr="0">
            <a:noAutofit/>
          </a:bodyPr>
          <a:lstStyle/>
          <a:p>
            <a:r>
              <a:rPr lang="en-IN" sz="1800" b="1" u="sng" dirty="0" smtClean="0">
                <a:solidFill>
                  <a:srgbClr val="FFC000"/>
                </a:solidFill>
                <a:latin typeface="Times New Roman" panose="02020603050405020304" pitchFamily="18" charset="0"/>
                <a:cs typeface="Times New Roman" panose="02020603050405020304" pitchFamily="18" charset="0"/>
              </a:rPr>
              <a:t>Legal Framework</a:t>
            </a:r>
            <a:endParaRPr lang="en-IN" sz="1800" dirty="0">
              <a:latin typeface="Times New Roman" panose="02020603050405020304" pitchFamily="18" charset="0"/>
              <a:cs typeface="Times New Roman" panose="02020603050405020304" pitchFamily="18" charset="0"/>
            </a:endParaRPr>
          </a:p>
        </p:txBody>
      </p:sp>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 name="Slide Number Placeholder 1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12" name="Rectangle 11"/>
          <p:cNvSpPr/>
          <p:nvPr/>
        </p:nvSpPr>
        <p:spPr>
          <a:xfrm>
            <a:off x="216975" y="694313"/>
            <a:ext cx="8438827" cy="738664"/>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Section 129 Detention</a:t>
            </a:r>
            <a:r>
              <a:rPr lang="en-US" b="1" dirty="0">
                <a:latin typeface="Times New Roman" panose="02020603050405020304" pitchFamily="18" charset="0"/>
                <a:cs typeface="Times New Roman" panose="02020603050405020304" pitchFamily="18" charset="0"/>
              </a:rPr>
              <a:t>, seizure and release of goods and conveyances in transit.</a:t>
            </a:r>
            <a:r>
              <a:rPr lang="en-US"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Chapter : </a:t>
            </a:r>
            <a:r>
              <a:rPr lang="en-IN" b="1" dirty="0">
                <a:latin typeface="Times New Roman" panose="02020603050405020304" pitchFamily="18" charset="0"/>
                <a:cs typeface="Times New Roman" panose="02020603050405020304" pitchFamily="18" charset="0"/>
              </a:rPr>
              <a:t>OFFENCES AND PENALTIES</a:t>
            </a:r>
          </a:p>
          <a:p>
            <a:endParaRPr lang="en-IN" dirty="0" smtClean="0">
              <a:latin typeface="Times New Roman" panose="02020603050405020304" pitchFamily="18" charset="0"/>
              <a:cs typeface="Times New Roman" panose="02020603050405020304" pitchFamily="18" charset="0"/>
            </a:endParaRPr>
          </a:p>
        </p:txBody>
      </p:sp>
      <p:sp>
        <p:nvSpPr>
          <p:cNvPr id="13" name="Rectangle 12"/>
          <p:cNvSpPr/>
          <p:nvPr/>
        </p:nvSpPr>
        <p:spPr>
          <a:xfrm>
            <a:off x="216974" y="1421477"/>
            <a:ext cx="8741046" cy="954107"/>
          </a:xfrm>
          <a:prstGeom prst="rect">
            <a:avLst/>
          </a:prstGeom>
        </p:spPr>
        <p:txBody>
          <a:bodyPr wrap="square">
            <a:spAutoFit/>
          </a:bodyPr>
          <a:lstStyle/>
          <a:p>
            <a:r>
              <a:rPr lang="en-IN" dirty="0" smtClean="0">
                <a:latin typeface="Times New Roman" panose="02020603050405020304" pitchFamily="18" charset="0"/>
                <a:cs typeface="Times New Roman" panose="02020603050405020304" pitchFamily="18" charset="0"/>
              </a:rPr>
              <a:t>129 </a:t>
            </a:r>
            <a:r>
              <a:rPr lang="en-US" dirty="0" smtClean="0">
                <a:latin typeface="Times New Roman" panose="02020603050405020304" pitchFamily="18" charset="0"/>
                <a:cs typeface="Times New Roman" panose="02020603050405020304" pitchFamily="18" charset="0"/>
              </a:rPr>
              <a:t>(1) Notwithstanding anything contained in this Act, where </a:t>
            </a:r>
            <a:r>
              <a:rPr lang="en-US" b="1" u="sng" dirty="0" smtClean="0">
                <a:latin typeface="Times New Roman" panose="02020603050405020304" pitchFamily="18" charset="0"/>
                <a:cs typeface="Times New Roman" panose="02020603050405020304" pitchFamily="18" charset="0"/>
              </a:rPr>
              <a:t>any person</a:t>
            </a:r>
            <a:r>
              <a:rPr lang="en-US" dirty="0" smtClean="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transports</a:t>
            </a:r>
            <a:r>
              <a:rPr lang="en-US" dirty="0" smtClean="0">
                <a:latin typeface="Times New Roman" panose="02020603050405020304" pitchFamily="18" charset="0"/>
                <a:cs typeface="Times New Roman" panose="02020603050405020304" pitchFamily="18" charset="0"/>
              </a:rPr>
              <a:t> any goods or </a:t>
            </a:r>
            <a:r>
              <a:rPr lang="en-US" b="1" u="sng" dirty="0" smtClean="0">
                <a:latin typeface="Times New Roman" panose="02020603050405020304" pitchFamily="18" charset="0"/>
                <a:cs typeface="Times New Roman" panose="02020603050405020304" pitchFamily="18" charset="0"/>
              </a:rPr>
              <a:t>stores</a:t>
            </a:r>
            <a:r>
              <a:rPr lang="en-US" dirty="0" smtClean="0">
                <a:latin typeface="Times New Roman" panose="02020603050405020304" pitchFamily="18" charset="0"/>
                <a:cs typeface="Times New Roman" panose="02020603050405020304" pitchFamily="18" charset="0"/>
              </a:rPr>
              <a:t> any goods </a:t>
            </a:r>
            <a:r>
              <a:rPr lang="en-US" b="1" u="sng" dirty="0" smtClean="0">
                <a:latin typeface="Times New Roman" panose="02020603050405020304" pitchFamily="18" charset="0"/>
                <a:cs typeface="Times New Roman" panose="02020603050405020304" pitchFamily="18" charset="0"/>
              </a:rPr>
              <a:t>while they are in transit</a:t>
            </a:r>
            <a:r>
              <a:rPr lang="en-US" dirty="0" smtClean="0">
                <a:latin typeface="Times New Roman" panose="02020603050405020304" pitchFamily="18" charset="0"/>
                <a:cs typeface="Times New Roman" panose="02020603050405020304" pitchFamily="18" charset="0"/>
              </a:rPr>
              <a:t> in contravention of the provisions of this Act or the rules made thereunder, all such goods and conveyance used as a means of transport for carrying the said goods and documents relating to such goods and conveyance shall be liable to detention or seizure and after detention or seizure, shall be released</a:t>
            </a:r>
            <a:r>
              <a:rPr lang="en-US" dirty="0" smtClean="0">
                <a:latin typeface="Times New Roman" panose="02020603050405020304" pitchFamily="18" charset="0"/>
                <a:cs typeface="Times New Roman" panose="02020603050405020304" pitchFamily="18" charset="0"/>
              </a:rPr>
              <a:t>,- (subject to penalty)</a:t>
            </a:r>
            <a:endParaRPr lang="en-US" dirty="0">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681235940"/>
              </p:ext>
            </p:extLst>
          </p:nvPr>
        </p:nvGraphicFramePr>
        <p:xfrm>
          <a:off x="245832" y="2647975"/>
          <a:ext cx="8520600" cy="2094505"/>
        </p:xfrm>
        <a:graphic>
          <a:graphicData uri="http://schemas.openxmlformats.org/drawingml/2006/table">
            <a:tbl>
              <a:tblPr firstRow="1" bandRow="1">
                <a:tableStyleId>{00A15C55-8517-42AA-B614-E9B94910E393}</a:tableStyleId>
              </a:tblPr>
              <a:tblGrid>
                <a:gridCol w="2840200"/>
                <a:gridCol w="2840200"/>
                <a:gridCol w="2840200"/>
              </a:tblGrid>
              <a:tr h="631465">
                <a:tc>
                  <a:txBody>
                    <a:bodyPr/>
                    <a:lstStyle/>
                    <a:p>
                      <a:pPr algn="ctr"/>
                      <a:r>
                        <a:rPr lang="en-US" sz="1400" dirty="0" smtClean="0">
                          <a:latin typeface="Times New Roman" panose="02020603050405020304" pitchFamily="18" charset="0"/>
                          <a:cs typeface="Times New Roman" panose="02020603050405020304" pitchFamily="18" charset="0"/>
                        </a:rPr>
                        <a:t>Particulars</a:t>
                      </a:r>
                      <a:endParaRPr lang="en-IN"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smtClean="0">
                          <a:latin typeface="Times New Roman" panose="02020603050405020304" pitchFamily="18" charset="0"/>
                          <a:cs typeface="Times New Roman" panose="02020603050405020304" pitchFamily="18" charset="0"/>
                        </a:rPr>
                        <a:t>Owner comes forward</a:t>
                      </a:r>
                      <a:r>
                        <a:rPr lang="en-US" sz="1400" baseline="0" dirty="0" smtClean="0">
                          <a:latin typeface="Times New Roman" panose="02020603050405020304" pitchFamily="18" charset="0"/>
                          <a:cs typeface="Times New Roman" panose="02020603050405020304" pitchFamily="18" charset="0"/>
                        </a:rPr>
                        <a:t> to pay </a:t>
                      </a:r>
                      <a:endParaRPr lang="en-IN"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baseline="0" dirty="0" smtClean="0">
                          <a:latin typeface="Times New Roman" panose="02020603050405020304" pitchFamily="18" charset="0"/>
                          <a:cs typeface="Times New Roman" panose="02020603050405020304" pitchFamily="18" charset="0"/>
                        </a:rPr>
                        <a:t>Owner does not come forward</a:t>
                      </a:r>
                    </a:p>
                  </a:txBody>
                  <a:tcPr anchor="ctr"/>
                </a:tc>
              </a:tr>
              <a:tr h="707660">
                <a:tc>
                  <a:txBody>
                    <a:bodyPr/>
                    <a:lstStyle/>
                    <a:p>
                      <a:pPr algn="ctr"/>
                      <a:r>
                        <a:rPr lang="en-US" sz="1400" dirty="0" smtClean="0">
                          <a:latin typeface="Times New Roman" panose="02020603050405020304" pitchFamily="18" charset="0"/>
                          <a:cs typeface="Times New Roman" panose="02020603050405020304" pitchFamily="18" charset="0"/>
                        </a:rPr>
                        <a:t>Taxable Goods</a:t>
                      </a:r>
                      <a:endParaRPr lang="en-IN" sz="1400" dirty="0">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en-US" sz="1400" dirty="0" smtClean="0">
                          <a:latin typeface="Times New Roman" panose="02020603050405020304" pitchFamily="18" charset="0"/>
                          <a:cs typeface="Times New Roman" panose="02020603050405020304" pitchFamily="18" charset="0"/>
                        </a:rPr>
                        <a:t>200% of Tax Payable </a:t>
                      </a:r>
                      <a:endParaRPr lang="en-IN" sz="1400" dirty="0">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1400" i="1" baseline="0" dirty="0" smtClean="0">
                          <a:latin typeface="Times New Roman" panose="02020603050405020304" pitchFamily="18" charset="0"/>
                          <a:cs typeface="Times New Roman" panose="02020603050405020304" pitchFamily="18" charset="0"/>
                        </a:rPr>
                        <a:t>Higher of </a:t>
                      </a:r>
                    </a:p>
                    <a:p>
                      <a:pPr algn="ctr"/>
                      <a:r>
                        <a:rPr lang="en-US" sz="1400" baseline="0" dirty="0" smtClean="0">
                          <a:latin typeface="Times New Roman" panose="02020603050405020304" pitchFamily="18" charset="0"/>
                          <a:cs typeface="Times New Roman" panose="02020603050405020304" pitchFamily="18" charset="0"/>
                        </a:rPr>
                        <a:t>200% of Tax Payable or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smtClean="0">
                          <a:latin typeface="Times New Roman" panose="02020603050405020304" pitchFamily="18" charset="0"/>
                          <a:cs typeface="Times New Roman" panose="02020603050405020304" pitchFamily="18" charset="0"/>
                        </a:rPr>
                        <a:t>50% of the value of goods or</a:t>
                      </a:r>
                    </a:p>
                  </a:txBody>
                  <a:tcPr anchor="ctr">
                    <a:solidFill>
                      <a:schemeClr val="accent4">
                        <a:lumMod val="20000"/>
                        <a:lumOff val="80000"/>
                      </a:schemeClr>
                    </a:solidFill>
                  </a:tcPr>
                </a:tc>
              </a:tr>
              <a:tr h="619320">
                <a:tc>
                  <a:txBody>
                    <a:bodyPr/>
                    <a:lstStyle/>
                    <a:p>
                      <a:pPr algn="ctr"/>
                      <a:r>
                        <a:rPr lang="en-US" sz="1400" dirty="0" smtClean="0">
                          <a:latin typeface="Times New Roman" panose="02020603050405020304" pitchFamily="18" charset="0"/>
                          <a:cs typeface="Times New Roman" panose="02020603050405020304" pitchFamily="18" charset="0"/>
                        </a:rPr>
                        <a:t>Exempt Goods</a:t>
                      </a:r>
                      <a:endParaRPr lang="en-IN" sz="1400" dirty="0">
                        <a:latin typeface="Times New Roman" panose="02020603050405020304" pitchFamily="18" charset="0"/>
                        <a:cs typeface="Times New Roman" panose="02020603050405020304" pitchFamily="18" charset="0"/>
                      </a:endParaRPr>
                    </a:p>
                  </a:txBody>
                  <a:tcPr anchor="ctr">
                    <a:solidFill>
                      <a:schemeClr val="accent4">
                        <a:lumMod val="60000"/>
                        <a:lumOff val="40000"/>
                      </a:schemeClr>
                    </a:solidFill>
                  </a:tcPr>
                </a:tc>
                <a:tc>
                  <a:txBody>
                    <a:bodyPr/>
                    <a:lstStyle/>
                    <a:p>
                      <a:pPr algn="ctr"/>
                      <a:r>
                        <a:rPr lang="en-US" sz="1400" i="1" dirty="0" smtClean="0">
                          <a:latin typeface="Times New Roman" panose="02020603050405020304" pitchFamily="18" charset="0"/>
                          <a:cs typeface="Times New Roman" panose="02020603050405020304" pitchFamily="18" charset="0"/>
                        </a:rPr>
                        <a:t>Lower of</a:t>
                      </a:r>
                    </a:p>
                    <a:p>
                      <a:pPr algn="ctr"/>
                      <a:r>
                        <a:rPr lang="en-US" sz="1400" dirty="0" smtClean="0">
                          <a:latin typeface="Times New Roman" panose="02020603050405020304" pitchFamily="18" charset="0"/>
                          <a:cs typeface="Times New Roman" panose="02020603050405020304" pitchFamily="18" charset="0"/>
                        </a:rPr>
                        <a:t>2 % of the value of Goods or Rs</a:t>
                      </a:r>
                      <a:r>
                        <a:rPr lang="en-US" sz="1400" baseline="0" dirty="0" smtClean="0">
                          <a:latin typeface="Times New Roman" panose="02020603050405020304" pitchFamily="18" charset="0"/>
                          <a:cs typeface="Times New Roman" panose="02020603050405020304" pitchFamily="18" charset="0"/>
                        </a:rPr>
                        <a:t>. 25,000 </a:t>
                      </a:r>
                      <a:endParaRPr lang="en-IN" sz="1400" dirty="0">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sz="1400" i="1" dirty="0" smtClean="0">
                          <a:latin typeface="Times New Roman" panose="02020603050405020304" pitchFamily="18" charset="0"/>
                          <a:cs typeface="Times New Roman" panose="02020603050405020304" pitchFamily="18" charset="0"/>
                        </a:rPr>
                        <a:t>Lower of</a:t>
                      </a:r>
                    </a:p>
                    <a:p>
                      <a:pPr algn="ctr"/>
                      <a:r>
                        <a:rPr lang="en-US" sz="1400" dirty="0" smtClean="0">
                          <a:latin typeface="Times New Roman" panose="02020603050405020304" pitchFamily="18" charset="0"/>
                          <a:cs typeface="Times New Roman" panose="02020603050405020304" pitchFamily="18" charset="0"/>
                        </a:rPr>
                        <a:t>5 % of the value of Goods or Rs</a:t>
                      </a:r>
                      <a:r>
                        <a:rPr lang="en-US" sz="1400" baseline="0" dirty="0" smtClean="0">
                          <a:latin typeface="Times New Roman" panose="02020603050405020304" pitchFamily="18" charset="0"/>
                          <a:cs typeface="Times New Roman" panose="02020603050405020304" pitchFamily="18" charset="0"/>
                        </a:rPr>
                        <a:t>. 25,000</a:t>
                      </a:r>
                      <a:endParaRPr lang="en-IN" sz="1400" dirty="0" smtClean="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r>
            </a:tbl>
          </a:graphicData>
        </a:graphic>
      </p:graphicFrame>
      <p:sp>
        <p:nvSpPr>
          <p:cNvPr id="15" name="TextBox 14"/>
          <p:cNvSpPr txBox="1"/>
          <p:nvPr/>
        </p:nvSpPr>
        <p:spPr>
          <a:xfrm>
            <a:off x="348712" y="4799427"/>
            <a:ext cx="6676828" cy="307777"/>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Goods can also be released upon furnishing of </a:t>
            </a:r>
            <a:r>
              <a:rPr lang="en-US" b="1" i="1" u="sng" dirty="0" smtClean="0">
                <a:latin typeface="Times New Roman" panose="02020603050405020304" pitchFamily="18" charset="0"/>
                <a:cs typeface="Times New Roman" panose="02020603050405020304" pitchFamily="18" charset="0"/>
              </a:rPr>
              <a:t>security </a:t>
            </a:r>
            <a:r>
              <a:rPr lang="en-US" i="1" dirty="0" smtClean="0">
                <a:latin typeface="Times New Roman" panose="02020603050405020304" pitchFamily="18" charset="0"/>
                <a:cs typeface="Times New Roman" panose="02020603050405020304" pitchFamily="18" charset="0"/>
              </a:rPr>
              <a:t>equivalent to the amount as above</a:t>
            </a:r>
            <a:endParaRPr lang="en-IN"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89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13" name="Google Shape;64;p14"/>
          <p:cNvPicPr preferRelativeResize="0"/>
          <p:nvPr/>
        </p:nvPicPr>
        <p:blipFill>
          <a:blip r:embed="rId3">
            <a:alphaModFix/>
          </a:blip>
          <a:stretch>
            <a:fillRect/>
          </a:stretch>
        </p:blipFill>
        <p:spPr>
          <a:xfrm>
            <a:off x="-1" y="53818"/>
            <a:ext cx="9144000" cy="5054700"/>
          </a:xfrm>
          <a:prstGeom prst="rect">
            <a:avLst/>
          </a:prstGeom>
          <a:noFill/>
          <a:ln>
            <a:noFill/>
          </a:ln>
        </p:spPr>
      </p:pic>
      <p:sp>
        <p:nvSpPr>
          <p:cNvPr id="61" name="Google Shape;61;p14"/>
          <p:cNvSpPr txBox="1">
            <a:spLocks noGrp="1"/>
          </p:cNvSpPr>
          <p:nvPr>
            <p:ph type="title"/>
          </p:nvPr>
        </p:nvSpPr>
        <p:spPr>
          <a:xfrm>
            <a:off x="635000" y="301025"/>
            <a:ext cx="3349171" cy="572700"/>
          </a:xfrm>
          <a:prstGeom prst="rect">
            <a:avLst/>
          </a:prstGeom>
        </p:spPr>
        <p:txBody>
          <a:bodyPr spcFirstLastPara="1" wrap="square" lIns="91425" tIns="91425" rIns="91425" bIns="91425" anchor="t" anchorCtr="0">
            <a:noAutofit/>
          </a:bodyPr>
          <a:lstStyle/>
          <a:p>
            <a:r>
              <a:rPr lang="en-IN" sz="1400" b="1" dirty="0">
                <a:solidFill>
                  <a:schemeClr val="bg1"/>
                </a:solidFill>
                <a:latin typeface="Times New Roman" panose="02020603050405020304" pitchFamily="18" charset="0"/>
                <a:cs typeface="Times New Roman" panose="02020603050405020304" pitchFamily="18" charset="0"/>
              </a:rPr>
              <a:t>WHO CAN GENERATE E-WAY BILL</a:t>
            </a:r>
            <a:r>
              <a:rPr lang="en-IN" sz="1400" dirty="0"/>
              <a:t/>
            </a:r>
            <a:br>
              <a:rPr lang="en-IN" sz="1400" dirty="0"/>
            </a:br>
            <a:endParaRPr sz="1400" b="1" dirty="0">
              <a:solidFill>
                <a:schemeClr val="bg1"/>
              </a:solidFill>
              <a:latin typeface="League Spartan"/>
              <a:ea typeface="League Spartan"/>
              <a:cs typeface="League Spartan"/>
              <a:sym typeface="League Spartan"/>
            </a:endParaRPr>
          </a:p>
        </p:txBody>
      </p:sp>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4"/>
          <p:cNvSpPr txBox="1"/>
          <p:nvPr/>
        </p:nvSpPr>
        <p:spPr>
          <a:xfrm>
            <a:off x="635000" y="1207700"/>
            <a:ext cx="4445100" cy="457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4">
                  <a:lumMod val="75000"/>
                </a:schemeClr>
              </a:buClr>
              <a:buSzPts val="1400"/>
              <a:buFont typeface="Symbol" panose="05050102010706020507" pitchFamily="18" charset="2"/>
              <a:buChar char=""/>
            </a:pPr>
            <a:endParaRPr dirty="0">
              <a:latin typeface="Inter"/>
              <a:ea typeface="Inter"/>
              <a:cs typeface="Inter"/>
              <a:sym typeface="Inter"/>
            </a:endParaRPr>
          </a:p>
        </p:txBody>
      </p:sp>
      <p:grpSp>
        <p:nvGrpSpPr>
          <p:cNvPr id="8" name="Group 7"/>
          <p:cNvGrpSpPr/>
          <p:nvPr/>
        </p:nvGrpSpPr>
        <p:grpSpPr>
          <a:xfrm>
            <a:off x="391886" y="1014292"/>
            <a:ext cx="3592285" cy="1004758"/>
            <a:chOff x="83213" y="505695"/>
            <a:chExt cx="2197255" cy="662021"/>
          </a:xfrm>
        </p:grpSpPr>
        <p:sp>
          <p:nvSpPr>
            <p:cNvPr id="9" name="Rounded Rectangle 8"/>
            <p:cNvSpPr/>
            <p:nvPr/>
          </p:nvSpPr>
          <p:spPr>
            <a:xfrm>
              <a:off x="83213" y="505695"/>
              <a:ext cx="2197255" cy="66202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ounded Rectangle 4"/>
            <p:cNvSpPr/>
            <p:nvPr/>
          </p:nvSpPr>
          <p:spPr>
            <a:xfrm>
              <a:off x="91717" y="525085"/>
              <a:ext cx="2158475" cy="623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IN" sz="1200" b="1" u="sng" kern="1200" dirty="0" smtClean="0">
                  <a:latin typeface="Times New Roman" panose="02020603050405020304" pitchFamily="18" charset="0"/>
                  <a:cs typeface="Times New Roman" panose="02020603050405020304" pitchFamily="18" charset="0"/>
                </a:rPr>
                <a:t>Registered Person</a:t>
              </a:r>
            </a:p>
            <a:p>
              <a:pPr lvl="0" algn="just" defTabSz="355600">
                <a:lnSpc>
                  <a:spcPct val="90000"/>
                </a:lnSpc>
                <a:spcBef>
                  <a:spcPct val="0"/>
                </a:spcBef>
                <a:spcAft>
                  <a:spcPct val="35000"/>
                </a:spcAft>
              </a:pPr>
              <a:r>
                <a:rPr lang="en-IN" sz="1200" kern="1200" dirty="0" smtClean="0">
                  <a:latin typeface="Times New Roman" panose="02020603050405020304" pitchFamily="18" charset="0"/>
                  <a:cs typeface="Times New Roman" panose="02020603050405020304" pitchFamily="18" charset="0"/>
                </a:rPr>
                <a:t>A registered Person Must generate E-way bill when there is a movement of goods of More than Rs. 50,000 in value to or from a Registered Person.</a:t>
              </a:r>
              <a:endParaRPr lang="en-IN" sz="1200" kern="1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391886" y="2287225"/>
            <a:ext cx="3592285" cy="1120723"/>
            <a:chOff x="0" y="893538"/>
            <a:chExt cx="3128517" cy="1232795"/>
          </a:xfrm>
        </p:grpSpPr>
        <p:sp>
          <p:nvSpPr>
            <p:cNvPr id="12" name="Rounded Rectangle 11"/>
            <p:cNvSpPr/>
            <p:nvPr/>
          </p:nvSpPr>
          <p:spPr>
            <a:xfrm>
              <a:off x="0" y="893538"/>
              <a:ext cx="3128517" cy="1232795"/>
            </a:xfrm>
            <a:prstGeom prst="roundRect">
              <a:avLst>
                <a:gd name="adj" fmla="val 10000"/>
              </a:avLst>
            </a:prstGeom>
          </p:spPr>
          <p:style>
            <a:lnRef idx="2">
              <a:schemeClr val="lt1">
                <a:hueOff val="0"/>
                <a:satOff val="0"/>
                <a:lumOff val="0"/>
                <a:alphaOff val="0"/>
              </a:schemeClr>
            </a:lnRef>
            <a:fillRef idx="1">
              <a:schemeClr val="accent2">
                <a:hueOff val="12000070"/>
                <a:satOff val="15385"/>
                <a:lumOff val="41176"/>
                <a:alphaOff val="0"/>
              </a:schemeClr>
            </a:fillRef>
            <a:effectRef idx="0">
              <a:schemeClr val="accent2">
                <a:hueOff val="12000070"/>
                <a:satOff val="15385"/>
                <a:lumOff val="41176"/>
                <a:alphaOff val="0"/>
              </a:schemeClr>
            </a:effectRef>
            <a:fontRef idx="minor">
              <a:schemeClr val="lt1"/>
            </a:fontRef>
          </p:style>
        </p:sp>
        <p:sp>
          <p:nvSpPr>
            <p:cNvPr id="14" name="Rounded Rectangle 4"/>
            <p:cNvSpPr/>
            <p:nvPr/>
          </p:nvSpPr>
          <p:spPr>
            <a:xfrm>
              <a:off x="36107" y="929645"/>
              <a:ext cx="3056303" cy="1160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IN" sz="1200" b="1" u="sng" kern="1200" dirty="0" smtClean="0">
                  <a:latin typeface="Times New Roman" panose="02020603050405020304" pitchFamily="18" charset="0"/>
                  <a:cs typeface="Times New Roman" panose="02020603050405020304" pitchFamily="18" charset="0"/>
                </a:rPr>
                <a:t>Unregistered Person</a:t>
              </a:r>
            </a:p>
            <a:p>
              <a:pPr lvl="0" algn="just" defTabSz="466725">
                <a:lnSpc>
                  <a:spcPct val="90000"/>
                </a:lnSpc>
                <a:spcBef>
                  <a:spcPct val="0"/>
                </a:spcBef>
                <a:spcAft>
                  <a:spcPct val="35000"/>
                </a:spcAft>
              </a:pPr>
              <a:r>
                <a:rPr lang="en-IN" sz="1200" b="0" u="none" kern="1200" dirty="0" smtClean="0">
                  <a:latin typeface="Times New Roman" panose="02020603050405020304" pitchFamily="18" charset="0"/>
                  <a:cs typeface="Times New Roman" panose="02020603050405020304" pitchFamily="18" charset="0"/>
                </a:rPr>
                <a:t>Unregistered person is also required to generate E-Way Bill. The receiver will have to ensure all the compliances are met if the supply is made by Unregistered person</a:t>
              </a:r>
              <a:r>
                <a:rPr lang="en-IN" sz="1200" b="1" u="sng" kern="1200" dirty="0" smtClean="0">
                  <a:latin typeface="Times New Roman" panose="02020603050405020304" pitchFamily="18" charset="0"/>
                  <a:cs typeface="Times New Roman" panose="02020603050405020304" pitchFamily="18" charset="0"/>
                </a:rPr>
                <a:t> </a:t>
              </a:r>
            </a:p>
          </p:txBody>
        </p:sp>
      </p:grpSp>
      <p:grpSp>
        <p:nvGrpSpPr>
          <p:cNvPr id="15" name="Group 14"/>
          <p:cNvGrpSpPr/>
          <p:nvPr/>
        </p:nvGrpSpPr>
        <p:grpSpPr>
          <a:xfrm>
            <a:off x="391886" y="3624513"/>
            <a:ext cx="3592285" cy="1127066"/>
            <a:chOff x="0" y="3342649"/>
            <a:chExt cx="7080588" cy="1029489"/>
          </a:xfrm>
        </p:grpSpPr>
        <p:sp>
          <p:nvSpPr>
            <p:cNvPr id="16" name="Rounded Rectangle 15"/>
            <p:cNvSpPr/>
            <p:nvPr/>
          </p:nvSpPr>
          <p:spPr>
            <a:xfrm>
              <a:off x="0" y="3342649"/>
              <a:ext cx="7080588" cy="102948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4"/>
            <p:cNvSpPr/>
            <p:nvPr/>
          </p:nvSpPr>
          <p:spPr>
            <a:xfrm>
              <a:off x="30153" y="3372802"/>
              <a:ext cx="7020282" cy="969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endParaRPr lang="en-IN" sz="1500" b="1" u="sng" kern="1200" dirty="0" smtClean="0">
                <a:latin typeface="Times New Roman" panose="02020603050405020304" pitchFamily="18" charset="0"/>
                <a:cs typeface="Times New Roman" panose="02020603050405020304" pitchFamily="18" charset="0"/>
              </a:endParaRPr>
            </a:p>
            <a:p>
              <a:pPr lvl="0" algn="ctr" defTabSz="666750">
                <a:lnSpc>
                  <a:spcPct val="90000"/>
                </a:lnSpc>
                <a:spcBef>
                  <a:spcPct val="0"/>
                </a:spcBef>
                <a:spcAft>
                  <a:spcPct val="35000"/>
                </a:spcAft>
              </a:pPr>
              <a:endParaRPr lang="en-IN" sz="1200" b="1" u="sng" kern="1200" dirty="0" smtClean="0">
                <a:latin typeface="Times New Roman" panose="02020603050405020304" pitchFamily="18" charset="0"/>
                <a:cs typeface="Times New Roman" panose="02020603050405020304" pitchFamily="18" charset="0"/>
              </a:endParaRPr>
            </a:p>
            <a:p>
              <a:pPr lvl="0" algn="ctr" defTabSz="666750">
                <a:lnSpc>
                  <a:spcPct val="90000"/>
                </a:lnSpc>
                <a:spcBef>
                  <a:spcPct val="0"/>
                </a:spcBef>
                <a:spcAft>
                  <a:spcPct val="35000"/>
                </a:spcAft>
              </a:pPr>
              <a:r>
                <a:rPr lang="en-IN" sz="1200" b="1" u="sng" kern="1200" dirty="0" smtClean="0">
                  <a:latin typeface="Times New Roman" panose="02020603050405020304" pitchFamily="18" charset="0"/>
                  <a:cs typeface="Times New Roman" panose="02020603050405020304" pitchFamily="18" charset="0"/>
                </a:rPr>
                <a:t>Transporters</a:t>
              </a:r>
            </a:p>
            <a:p>
              <a:pPr lvl="0" algn="just" defTabSz="666750">
                <a:lnSpc>
                  <a:spcPct val="90000"/>
                </a:lnSpc>
                <a:spcBef>
                  <a:spcPct val="0"/>
                </a:spcBef>
                <a:spcAft>
                  <a:spcPct val="35000"/>
                </a:spcAft>
              </a:pPr>
              <a:r>
                <a:rPr lang="en-IN" sz="1200" kern="1200" dirty="0" smtClean="0">
                  <a:latin typeface="Times New Roman" panose="02020603050405020304" pitchFamily="18" charset="0"/>
                  <a:cs typeface="Times New Roman" panose="02020603050405020304" pitchFamily="18" charset="0"/>
                </a:rPr>
                <a:t>Transporters carrying goods by road , air, rail, etc. also need to generate E-Way Bill if the supplier has not generated an E-Way Bill.</a:t>
              </a:r>
              <a:endParaRPr lang="en-IN" sz="1200" b="1" u="sng" kern="1200" dirty="0" smtClean="0">
                <a:latin typeface="Times New Roman" panose="02020603050405020304" pitchFamily="18" charset="0"/>
                <a:cs typeface="Times New Roman" panose="02020603050405020304" pitchFamily="18" charset="0"/>
              </a:endParaRPr>
            </a:p>
            <a:p>
              <a:pPr lvl="0" algn="ctr" defTabSz="666750">
                <a:lnSpc>
                  <a:spcPct val="90000"/>
                </a:lnSpc>
                <a:spcBef>
                  <a:spcPct val="0"/>
                </a:spcBef>
                <a:spcAft>
                  <a:spcPct val="35000"/>
                </a:spcAft>
              </a:pPr>
              <a:endParaRPr lang="en-IN" sz="1200" b="1" u="sng" kern="1200" dirty="0" smtClean="0">
                <a:latin typeface="Times New Roman" panose="02020603050405020304" pitchFamily="18" charset="0"/>
                <a:cs typeface="Times New Roman" panose="02020603050405020304" pitchFamily="18" charset="0"/>
              </a:endParaRPr>
            </a:p>
            <a:p>
              <a:pPr lvl="0" algn="ctr" defTabSz="666750">
                <a:lnSpc>
                  <a:spcPct val="90000"/>
                </a:lnSpc>
                <a:spcBef>
                  <a:spcPct val="0"/>
                </a:spcBef>
                <a:spcAft>
                  <a:spcPct val="35000"/>
                </a:spcAft>
              </a:pPr>
              <a:endParaRPr lang="en-IN" sz="1200" b="1" kern="1200" dirty="0">
                <a:latin typeface="Times New Roman" panose="02020603050405020304" pitchFamily="18" charset="0"/>
                <a:cs typeface="Times New Roman" panose="02020603050405020304" pitchFamily="18" charset="0"/>
              </a:endParaRPr>
            </a:p>
          </p:txBody>
        </p:sp>
      </p:grpSp>
      <p:graphicFrame>
        <p:nvGraphicFramePr>
          <p:cNvPr id="18" name="Diagram 17"/>
          <p:cNvGraphicFramePr/>
          <p:nvPr>
            <p:extLst>
              <p:ext uri="{D42A27DB-BD31-4B8C-83A1-F6EECF244321}">
                <p14:modId xmlns:p14="http://schemas.microsoft.com/office/powerpoint/2010/main" val="1929190814"/>
              </p:ext>
            </p:extLst>
          </p:nvPr>
        </p:nvGraphicFramePr>
        <p:xfrm>
          <a:off x="4321629" y="100299"/>
          <a:ext cx="4822370" cy="5008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49063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Google Shape;170;p26"/>
          <p:cNvPicPr preferRelativeResize="0"/>
          <p:nvPr/>
        </p:nvPicPr>
        <p:blipFill>
          <a:blip r:embed="rId3">
            <a:alphaModFix/>
          </a:blip>
          <a:stretch>
            <a:fillRect/>
          </a:stretch>
        </p:blipFill>
        <p:spPr>
          <a:xfrm>
            <a:off x="0" y="88800"/>
            <a:ext cx="9144000" cy="5054700"/>
          </a:xfrm>
          <a:prstGeom prst="rect">
            <a:avLst/>
          </a:prstGeom>
          <a:noFill/>
          <a:ln>
            <a:noFill/>
          </a:ln>
        </p:spPr>
      </p:pic>
      <p:sp>
        <p:nvSpPr>
          <p:cNvPr id="56" name="Google Shape;56;p13"/>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a:xfrm>
            <a:off x="311700" y="561860"/>
            <a:ext cx="8520600" cy="4263528"/>
          </a:xfrm>
        </p:spPr>
        <p:txBody>
          <a:bodyPr/>
          <a:lstStyle/>
          <a:p>
            <a:r>
              <a:rPr lang="en-IN" dirty="0" smtClean="0"/>
              <a:t>FORM GST EWB 01</a:t>
            </a:r>
            <a:endParaRPr lang="en-IN" dirty="0"/>
          </a:p>
        </p:txBody>
      </p:sp>
      <p:graphicFrame>
        <p:nvGraphicFramePr>
          <p:cNvPr id="3" name="Diagram 2"/>
          <p:cNvGraphicFramePr/>
          <p:nvPr>
            <p:extLst>
              <p:ext uri="{D42A27DB-BD31-4B8C-83A1-F6EECF244321}">
                <p14:modId xmlns:p14="http://schemas.microsoft.com/office/powerpoint/2010/main" val="334551562"/>
              </p:ext>
            </p:extLst>
          </p:nvPr>
        </p:nvGraphicFramePr>
        <p:xfrm>
          <a:off x="936171" y="1132114"/>
          <a:ext cx="7130143" cy="3570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645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10886" y="88800"/>
            <a:ext cx="9144000" cy="5054700"/>
          </a:xfrm>
          <a:prstGeom prst="rect">
            <a:avLst/>
          </a:prstGeom>
          <a:noFill/>
          <a:ln>
            <a:noFill/>
          </a:ln>
        </p:spPr>
      </p:pic>
      <p:sp>
        <p:nvSpPr>
          <p:cNvPr id="115" name="Google Shape;115;p20"/>
          <p:cNvSpPr txBox="1">
            <a:spLocks noGrp="1"/>
          </p:cNvSpPr>
          <p:nvPr>
            <p:ph type="title"/>
          </p:nvPr>
        </p:nvSpPr>
        <p:spPr>
          <a:xfrm>
            <a:off x="448128" y="603264"/>
            <a:ext cx="822597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solidFill>
                  <a:srgbClr val="000000"/>
                </a:solidFill>
                <a:latin typeface="Times New Roman" panose="02020603050405020304" pitchFamily="18" charset="0"/>
                <a:ea typeface="League Spartan"/>
                <a:cs typeface="Times New Roman" panose="02020603050405020304" pitchFamily="18" charset="0"/>
                <a:sym typeface="League Spartan"/>
              </a:rPr>
              <a:t>Validity of E-Way Bill</a:t>
            </a:r>
            <a:br>
              <a:rPr lang="en" sz="2400" b="1" dirty="0" smtClean="0">
                <a:solidFill>
                  <a:srgbClr val="000000"/>
                </a:solidFill>
                <a:latin typeface="Times New Roman" panose="02020603050405020304" pitchFamily="18" charset="0"/>
                <a:ea typeface="League Spartan"/>
                <a:cs typeface="Times New Roman" panose="02020603050405020304" pitchFamily="18" charset="0"/>
                <a:sym typeface="League Spartan"/>
              </a:rPr>
            </a:br>
            <a:endParaRPr sz="2400" b="1" dirty="0">
              <a:solidFill>
                <a:srgbClr val="000000"/>
              </a:solidFill>
              <a:latin typeface="Times New Roman" panose="02020603050405020304" pitchFamily="18" charset="0"/>
              <a:ea typeface="League Spartan"/>
              <a:cs typeface="Times New Roman" panose="02020603050405020304" pitchFamily="18" charset="0"/>
              <a:sym typeface="League Spartan"/>
            </a:endParaRPr>
          </a:p>
        </p:txBody>
      </p:sp>
      <p:sp>
        <p:nvSpPr>
          <p:cNvPr id="116" name="Google Shape;116;p20"/>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0"/>
          <p:cNvSpPr txBox="1"/>
          <p:nvPr/>
        </p:nvSpPr>
        <p:spPr>
          <a:xfrm>
            <a:off x="635000" y="1207700"/>
            <a:ext cx="4445100" cy="457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Inter"/>
              <a:buChar char="●"/>
            </a:pPr>
            <a:endParaRPr dirty="0">
              <a:latin typeface="Inter"/>
              <a:ea typeface="Inter"/>
              <a:cs typeface="Inter"/>
              <a:sym typeface="Inter"/>
            </a:endParaRPr>
          </a:p>
        </p:txBody>
      </p:sp>
      <p:sp>
        <p:nvSpPr>
          <p:cNvPr id="3" name="Rectangle 2"/>
          <p:cNvSpPr/>
          <p:nvPr/>
        </p:nvSpPr>
        <p:spPr>
          <a:xfrm>
            <a:off x="971850" y="1841221"/>
            <a:ext cx="2062795"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Dimensional Cargo</a:t>
            </a:r>
            <a:endParaRPr lang="en-IN" dirty="0">
              <a:latin typeface="Times New Roman" panose="02020603050405020304" pitchFamily="18" charset="0"/>
              <a:cs typeface="Times New Roman" panose="02020603050405020304" pitchFamily="18" charset="0"/>
            </a:endParaRPr>
          </a:p>
        </p:txBody>
      </p:sp>
      <p:sp>
        <p:nvSpPr>
          <p:cNvPr id="8" name="Rectangle 7"/>
          <p:cNvSpPr/>
          <p:nvPr/>
        </p:nvSpPr>
        <p:spPr>
          <a:xfrm>
            <a:off x="180719" y="3923115"/>
            <a:ext cx="1632858"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One day</a:t>
            </a:r>
            <a:endParaRPr lang="en-IN" dirty="0">
              <a:latin typeface="Times New Roman" panose="02020603050405020304" pitchFamily="18" charset="0"/>
              <a:cs typeface="Times New Roman" panose="02020603050405020304" pitchFamily="18" charset="0"/>
            </a:endParaRPr>
          </a:p>
        </p:txBody>
      </p:sp>
      <p:sp>
        <p:nvSpPr>
          <p:cNvPr id="9" name="Rectangle 8"/>
          <p:cNvSpPr/>
          <p:nvPr/>
        </p:nvSpPr>
        <p:spPr>
          <a:xfrm>
            <a:off x="180719" y="2771029"/>
            <a:ext cx="1632858"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Upto 200 </a:t>
            </a:r>
            <a:r>
              <a:rPr lang="en-IN" dirty="0" err="1">
                <a:latin typeface="Times New Roman" panose="02020603050405020304" pitchFamily="18" charset="0"/>
                <a:cs typeface="Times New Roman" panose="02020603050405020304" pitchFamily="18" charset="0"/>
              </a:rPr>
              <a:t>k</a:t>
            </a:r>
            <a:r>
              <a:rPr lang="en-IN" dirty="0" err="1" smtClean="0">
                <a:latin typeface="Times New Roman" panose="02020603050405020304" pitchFamily="18" charset="0"/>
                <a:cs typeface="Times New Roman" panose="02020603050405020304" pitchFamily="18" charset="0"/>
              </a:rPr>
              <a:t>ms</a:t>
            </a:r>
            <a:endParaRPr lang="en-IN" dirty="0">
              <a:latin typeface="Times New Roman" panose="02020603050405020304" pitchFamily="18" charset="0"/>
              <a:cs typeface="Times New Roman" panose="02020603050405020304" pitchFamily="18" charset="0"/>
            </a:endParaRPr>
          </a:p>
        </p:txBody>
      </p:sp>
      <p:sp>
        <p:nvSpPr>
          <p:cNvPr id="10" name="Rectangle 9"/>
          <p:cNvSpPr/>
          <p:nvPr/>
        </p:nvSpPr>
        <p:spPr>
          <a:xfrm>
            <a:off x="2171749" y="3924606"/>
            <a:ext cx="1632858"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One additional day</a:t>
            </a:r>
            <a:endParaRPr lang="en-IN" dirty="0">
              <a:latin typeface="Times New Roman" panose="02020603050405020304" pitchFamily="18" charset="0"/>
              <a:cs typeface="Times New Roman" panose="02020603050405020304" pitchFamily="18" charset="0"/>
            </a:endParaRPr>
          </a:p>
        </p:txBody>
      </p:sp>
      <p:sp>
        <p:nvSpPr>
          <p:cNvPr id="11" name="Rectangle 10"/>
          <p:cNvSpPr/>
          <p:nvPr/>
        </p:nvSpPr>
        <p:spPr>
          <a:xfrm>
            <a:off x="2171749" y="2771029"/>
            <a:ext cx="1632858"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For every 200 </a:t>
            </a:r>
            <a:r>
              <a:rPr lang="en-IN" dirty="0" err="1" smtClean="0">
                <a:latin typeface="Times New Roman" panose="02020603050405020304" pitchFamily="18" charset="0"/>
                <a:cs typeface="Times New Roman" panose="02020603050405020304" pitchFamily="18" charset="0"/>
              </a:rPr>
              <a:t>kms</a:t>
            </a:r>
            <a:r>
              <a:rPr lang="en-IN" dirty="0" smtClean="0">
                <a:latin typeface="Times New Roman" panose="02020603050405020304" pitchFamily="18" charset="0"/>
                <a:cs typeface="Times New Roman" panose="02020603050405020304" pitchFamily="18" charset="0"/>
              </a:rPr>
              <a:t> or part there of</a:t>
            </a:r>
            <a:endParaRPr lang="en-IN" dirty="0">
              <a:latin typeface="Times New Roman" panose="02020603050405020304" pitchFamily="18" charset="0"/>
              <a:cs typeface="Times New Roman" panose="02020603050405020304" pitchFamily="18" charset="0"/>
            </a:endParaRPr>
          </a:p>
        </p:txBody>
      </p:sp>
      <p:sp>
        <p:nvSpPr>
          <p:cNvPr id="12" name="Rectangle 11"/>
          <p:cNvSpPr/>
          <p:nvPr/>
        </p:nvSpPr>
        <p:spPr>
          <a:xfrm>
            <a:off x="7070497" y="2751518"/>
            <a:ext cx="1632858"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For every 20 </a:t>
            </a:r>
            <a:r>
              <a:rPr lang="en-IN" dirty="0" err="1">
                <a:latin typeface="Times New Roman" panose="02020603050405020304" pitchFamily="18" charset="0"/>
                <a:cs typeface="Times New Roman" panose="02020603050405020304" pitchFamily="18" charset="0"/>
              </a:rPr>
              <a:t>k</a:t>
            </a:r>
            <a:r>
              <a:rPr lang="en-IN" dirty="0" err="1" smtClean="0">
                <a:latin typeface="Times New Roman" panose="02020603050405020304" pitchFamily="18" charset="0"/>
                <a:cs typeface="Times New Roman" panose="02020603050405020304" pitchFamily="18" charset="0"/>
              </a:rPr>
              <a:t>ms</a:t>
            </a:r>
            <a:r>
              <a:rPr lang="en-IN" dirty="0" smtClean="0">
                <a:latin typeface="Times New Roman" panose="02020603050405020304" pitchFamily="18" charset="0"/>
                <a:cs typeface="Times New Roman" panose="02020603050405020304" pitchFamily="18" charset="0"/>
              </a:rPr>
              <a:t>. Or part there of </a:t>
            </a:r>
            <a:endParaRPr lang="en-IN" dirty="0">
              <a:latin typeface="Times New Roman" panose="02020603050405020304" pitchFamily="18" charset="0"/>
              <a:cs typeface="Times New Roman" panose="02020603050405020304" pitchFamily="18" charset="0"/>
            </a:endParaRPr>
          </a:p>
        </p:txBody>
      </p:sp>
      <p:sp>
        <p:nvSpPr>
          <p:cNvPr id="13" name="Rectangle 12"/>
          <p:cNvSpPr/>
          <p:nvPr/>
        </p:nvSpPr>
        <p:spPr>
          <a:xfrm>
            <a:off x="5072327" y="2753757"/>
            <a:ext cx="1632858"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Upto 20 </a:t>
            </a:r>
            <a:r>
              <a:rPr lang="en-IN" dirty="0" err="1">
                <a:latin typeface="Times New Roman" panose="02020603050405020304" pitchFamily="18" charset="0"/>
                <a:cs typeface="Times New Roman" panose="02020603050405020304" pitchFamily="18" charset="0"/>
              </a:rPr>
              <a:t>k</a:t>
            </a:r>
            <a:r>
              <a:rPr lang="en-IN" dirty="0" err="1" smtClean="0">
                <a:latin typeface="Times New Roman" panose="02020603050405020304" pitchFamily="18" charset="0"/>
                <a:cs typeface="Times New Roman" panose="02020603050405020304" pitchFamily="18" charset="0"/>
              </a:rPr>
              <a:t>ms</a:t>
            </a:r>
            <a:endParaRPr lang="en-IN" dirty="0">
              <a:latin typeface="Times New Roman" panose="02020603050405020304" pitchFamily="18" charset="0"/>
              <a:cs typeface="Times New Roman" panose="02020603050405020304" pitchFamily="18" charset="0"/>
            </a:endParaRPr>
          </a:p>
        </p:txBody>
      </p:sp>
      <p:sp>
        <p:nvSpPr>
          <p:cNvPr id="14" name="Rectangle 13"/>
          <p:cNvSpPr/>
          <p:nvPr/>
        </p:nvSpPr>
        <p:spPr>
          <a:xfrm>
            <a:off x="7092269" y="3892392"/>
            <a:ext cx="1632858"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One </a:t>
            </a:r>
            <a:r>
              <a:rPr lang="en-IN" dirty="0">
                <a:latin typeface="Times New Roman" panose="02020603050405020304" pitchFamily="18" charset="0"/>
                <a:cs typeface="Times New Roman" panose="02020603050405020304" pitchFamily="18" charset="0"/>
              </a:rPr>
              <a:t>a</a:t>
            </a:r>
            <a:r>
              <a:rPr lang="en-IN" dirty="0" smtClean="0">
                <a:latin typeface="Times New Roman" panose="02020603050405020304" pitchFamily="18" charset="0"/>
                <a:cs typeface="Times New Roman" panose="02020603050405020304" pitchFamily="18" charset="0"/>
              </a:rPr>
              <a:t>dditional day</a:t>
            </a:r>
            <a:endParaRPr lang="en-IN" dirty="0">
              <a:latin typeface="Times New Roman" panose="02020603050405020304" pitchFamily="18" charset="0"/>
              <a:cs typeface="Times New Roman" panose="02020603050405020304" pitchFamily="18" charset="0"/>
            </a:endParaRPr>
          </a:p>
        </p:txBody>
      </p:sp>
      <p:sp>
        <p:nvSpPr>
          <p:cNvPr id="15" name="Rectangle 14"/>
          <p:cNvSpPr/>
          <p:nvPr/>
        </p:nvSpPr>
        <p:spPr>
          <a:xfrm>
            <a:off x="5072327" y="3923115"/>
            <a:ext cx="1632858" cy="838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One day</a:t>
            </a:r>
            <a:endParaRPr lang="en-IN" dirty="0">
              <a:latin typeface="Times New Roman" panose="02020603050405020304" pitchFamily="18" charset="0"/>
              <a:cs typeface="Times New Roman" panose="02020603050405020304" pitchFamily="18" charset="0"/>
            </a:endParaRPr>
          </a:p>
        </p:txBody>
      </p:sp>
      <p:sp>
        <p:nvSpPr>
          <p:cNvPr id="16" name="Rectangle 15"/>
          <p:cNvSpPr/>
          <p:nvPr/>
        </p:nvSpPr>
        <p:spPr>
          <a:xfrm>
            <a:off x="5683932" y="1833534"/>
            <a:ext cx="2390667"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Over Dimensional Cargo</a:t>
            </a:r>
            <a:endParaRPr lang="en-IN"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1045606" y="3587493"/>
            <a:ext cx="0" cy="3272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2988178" y="3609229"/>
            <a:ext cx="0" cy="3272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7886926" y="3576005"/>
            <a:ext cx="0" cy="3272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5888756" y="3576570"/>
            <a:ext cx="0" cy="3272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441398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16973" y="166032"/>
            <a:ext cx="5094515" cy="572700"/>
          </a:xfrm>
          <a:prstGeom prst="rect">
            <a:avLst/>
          </a:prstGeom>
        </p:spPr>
        <p:txBody>
          <a:bodyPr spcFirstLastPara="1" wrap="square" lIns="91425" tIns="91425" rIns="91425" bIns="91425" anchor="t" anchorCtr="0">
            <a:noAutofit/>
          </a:bodyPr>
          <a:lstStyle/>
          <a:p>
            <a:r>
              <a:rPr lang="en-IN" sz="1800" b="1" u="sng" dirty="0" smtClean="0">
                <a:solidFill>
                  <a:srgbClr val="FFC000"/>
                </a:solidFill>
                <a:latin typeface="Times New Roman" panose="02020603050405020304" pitchFamily="18" charset="0"/>
                <a:cs typeface="Times New Roman" panose="02020603050405020304" pitchFamily="18" charset="0"/>
              </a:rPr>
              <a:t>E-way Bill is not required </a:t>
            </a:r>
            <a:endParaRPr lang="en-IN" sz="1800" dirty="0">
              <a:latin typeface="Times New Roman" panose="02020603050405020304" pitchFamily="18" charset="0"/>
              <a:cs typeface="Times New Roman" panose="02020603050405020304" pitchFamily="18" charset="0"/>
            </a:endParaRPr>
          </a:p>
        </p:txBody>
      </p:sp>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 name="Google Shape;63;p14"/>
          <p:cNvSpPr txBox="1"/>
          <p:nvPr/>
        </p:nvSpPr>
        <p:spPr>
          <a:xfrm>
            <a:off x="216973" y="235089"/>
            <a:ext cx="8578312" cy="1795190"/>
          </a:xfrm>
          <a:prstGeom prst="rect">
            <a:avLst/>
          </a:prstGeom>
          <a:noFill/>
          <a:ln>
            <a:noFill/>
          </a:ln>
        </p:spPr>
        <p:txBody>
          <a:bodyPr spcFirstLastPara="1" wrap="square" lIns="91425" tIns="91425" rIns="91425" bIns="91425" anchor="t" anchorCtr="0">
            <a:noAutofit/>
          </a:bodyPr>
          <a:lstStyle/>
          <a:p>
            <a:pPr marL="139700" algn="just">
              <a:lnSpc>
                <a:spcPct val="150000"/>
              </a:lnSpc>
              <a:buClr>
                <a:schemeClr val="accent4">
                  <a:lumMod val="75000"/>
                </a:schemeClr>
              </a:buClr>
              <a:buSzPts val="1400"/>
            </a:pPr>
            <a:r>
              <a:rPr lang="en-US" dirty="0" smtClean="0">
                <a:solidFill>
                  <a:schemeClr val="bg1"/>
                </a:solidFill>
                <a:latin typeface="Times New Roman" panose="02020603050405020304" pitchFamily="18" charset="0"/>
                <a:cs typeface="Times New Roman" panose="02020603050405020304" pitchFamily="18" charset="0"/>
              </a:rPr>
              <a:t>`</a:t>
            </a:r>
            <a:endParaRPr lang="en-IN" dirty="0" smtClean="0">
              <a:solidFill>
                <a:schemeClr val="bg1"/>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 name="Rectangle 1"/>
          <p:cNvSpPr/>
          <p:nvPr/>
        </p:nvSpPr>
        <p:spPr>
          <a:xfrm>
            <a:off x="271220" y="738732"/>
            <a:ext cx="8330338" cy="3970318"/>
          </a:xfrm>
          <a:prstGeom prst="rect">
            <a:avLst/>
          </a:prstGeom>
        </p:spPr>
        <p:txBody>
          <a:bodyPr wrap="square">
            <a:spAutoFit/>
          </a:bodyPr>
          <a:lstStyle/>
          <a:p>
            <a:pPr marL="285750" indent="-285750" algn="just">
              <a:buClr>
                <a:srgbClr val="FFC000"/>
              </a:buClr>
              <a:buFont typeface="Wingdings" panose="05000000000000000000" pitchFamily="2" charset="2"/>
              <a:buChar char="v"/>
            </a:pPr>
            <a:r>
              <a:rPr lang="en-IN" dirty="0" smtClean="0">
                <a:solidFill>
                  <a:schemeClr val="tx1"/>
                </a:solidFill>
                <a:latin typeface="Times New Roman" panose="02020603050405020304" pitchFamily="18" charset="0"/>
                <a:cs typeface="Times New Roman" panose="02020603050405020304" pitchFamily="18" charset="0"/>
              </a:rPr>
              <a:t>Transported </a:t>
            </a:r>
            <a:r>
              <a:rPr lang="en-IN" dirty="0">
                <a:solidFill>
                  <a:schemeClr val="tx1"/>
                </a:solidFill>
                <a:latin typeface="Times New Roman" panose="02020603050405020304" pitchFamily="18" charset="0"/>
                <a:cs typeface="Times New Roman" panose="02020603050405020304" pitchFamily="18" charset="0"/>
              </a:rPr>
              <a:t>in a non-motorised </a:t>
            </a:r>
            <a:r>
              <a:rPr lang="en-IN" dirty="0" smtClean="0">
                <a:solidFill>
                  <a:schemeClr val="tx1"/>
                </a:solidFill>
                <a:latin typeface="Times New Roman" panose="02020603050405020304" pitchFamily="18" charset="0"/>
                <a:cs typeface="Times New Roman" panose="02020603050405020304" pitchFamily="18" charset="0"/>
              </a:rPr>
              <a:t>conveyance</a:t>
            </a:r>
          </a:p>
          <a:p>
            <a:pPr marL="285750" indent="-285750" algn="just">
              <a:buClr>
                <a:srgbClr val="FFC000"/>
              </a:buClr>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Transactions which are not supply under Schedule </a:t>
            </a:r>
            <a:r>
              <a:rPr lang="en-IN" dirty="0" smtClean="0">
                <a:solidFill>
                  <a:schemeClr val="tx1"/>
                </a:solidFill>
                <a:latin typeface="Times New Roman" panose="02020603050405020304" pitchFamily="18" charset="0"/>
                <a:cs typeface="Times New Roman" panose="02020603050405020304" pitchFamily="18" charset="0"/>
              </a:rPr>
              <a:t>III</a:t>
            </a:r>
          </a:p>
          <a:p>
            <a:pPr marL="285750" indent="-285750" algn="just">
              <a:buClr>
                <a:srgbClr val="FFC000"/>
              </a:buClr>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Where CG, SG or local Authority is the </a:t>
            </a:r>
            <a:r>
              <a:rPr lang="en-IN" dirty="0" smtClean="0">
                <a:solidFill>
                  <a:schemeClr val="tx1"/>
                </a:solidFill>
                <a:latin typeface="Times New Roman" panose="02020603050405020304" pitchFamily="18" charset="0"/>
                <a:cs typeface="Times New Roman" panose="02020603050405020304" pitchFamily="18" charset="0"/>
              </a:rPr>
              <a:t>consignor</a:t>
            </a:r>
          </a:p>
          <a:p>
            <a:pPr marL="285750" indent="-285750" algn="just">
              <a:buClr>
                <a:srgbClr val="FFC000"/>
              </a:buClr>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Defence goods and empty cargo containers are </a:t>
            </a:r>
            <a:r>
              <a:rPr lang="en-IN" dirty="0" smtClean="0">
                <a:solidFill>
                  <a:schemeClr val="tx1"/>
                </a:solidFill>
                <a:latin typeface="Times New Roman" panose="02020603050405020304" pitchFamily="18" charset="0"/>
                <a:cs typeface="Times New Roman" panose="02020603050405020304" pitchFamily="18" charset="0"/>
              </a:rPr>
              <a:t>transported</a:t>
            </a:r>
          </a:p>
          <a:p>
            <a:pPr algn="just">
              <a:buClr>
                <a:srgbClr val="FFC000"/>
              </a:buClr>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Movement of goods which are exempted from </a:t>
            </a:r>
            <a:r>
              <a:rPr lang="en-IN" dirty="0" smtClean="0">
                <a:solidFill>
                  <a:schemeClr val="tx1"/>
                </a:solidFill>
                <a:latin typeface="Times New Roman" panose="02020603050405020304" pitchFamily="18" charset="0"/>
                <a:cs typeface="Times New Roman" panose="02020603050405020304" pitchFamily="18" charset="0"/>
              </a:rPr>
              <a:t>GST</a:t>
            </a:r>
          </a:p>
          <a:p>
            <a:pPr marL="285750" indent="-285750" algn="just">
              <a:buClr>
                <a:srgbClr val="FFC000"/>
              </a:buClr>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Movement of goods for up to 20 </a:t>
            </a:r>
            <a:r>
              <a:rPr lang="en-IN" dirty="0" err="1">
                <a:solidFill>
                  <a:schemeClr val="tx1"/>
                </a:solidFill>
                <a:latin typeface="Times New Roman" panose="02020603050405020304" pitchFamily="18" charset="0"/>
                <a:cs typeface="Times New Roman" panose="02020603050405020304" pitchFamily="18" charset="0"/>
              </a:rPr>
              <a:t>Kms</a:t>
            </a:r>
            <a:r>
              <a:rPr lang="en-IN" dirty="0">
                <a:solidFill>
                  <a:schemeClr val="tx1"/>
                </a:solidFill>
                <a:latin typeface="Times New Roman" panose="02020603050405020304" pitchFamily="18" charset="0"/>
                <a:cs typeface="Times New Roman" panose="02020603050405020304" pitchFamily="18" charset="0"/>
              </a:rPr>
              <a:t> for </a:t>
            </a:r>
            <a:r>
              <a:rPr lang="en-IN" dirty="0" smtClean="0">
                <a:solidFill>
                  <a:schemeClr val="tx1"/>
                </a:solidFill>
                <a:latin typeface="Times New Roman" panose="02020603050405020304" pitchFamily="18" charset="0"/>
                <a:cs typeface="Times New Roman" panose="02020603050405020304" pitchFamily="18" charset="0"/>
              </a:rPr>
              <a:t>weighment</a:t>
            </a:r>
          </a:p>
          <a:p>
            <a:pPr marL="285750" indent="-285750" algn="just">
              <a:buClr>
                <a:srgbClr val="FFC000"/>
              </a:buClr>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For transit cargo from Nepal and </a:t>
            </a:r>
            <a:r>
              <a:rPr lang="en-IN" dirty="0" smtClean="0">
                <a:solidFill>
                  <a:schemeClr val="tx1"/>
                </a:solidFill>
                <a:latin typeface="Times New Roman" panose="02020603050405020304" pitchFamily="18" charset="0"/>
                <a:cs typeface="Times New Roman" panose="02020603050405020304" pitchFamily="18" charset="0"/>
              </a:rPr>
              <a:t>Bhutan</a:t>
            </a:r>
          </a:p>
          <a:p>
            <a:pPr marL="285750" indent="-285750" algn="just">
              <a:buClr>
                <a:srgbClr val="FFC000"/>
              </a:buClr>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Transportation of alcoholic liquor for human consumption, petroleum crude, high speed diesel, motor spirit, natural gas or aviation turbine fuel</a:t>
            </a:r>
            <a:r>
              <a:rPr lang="en-IN" dirty="0" smtClean="0">
                <a:solidFill>
                  <a:schemeClr val="tx1"/>
                </a:solidFill>
                <a:latin typeface="Times New Roman" panose="02020603050405020304" pitchFamily="18" charset="0"/>
                <a:cs typeface="Times New Roman" panose="02020603050405020304" pitchFamily="18" charset="0"/>
              </a:rPr>
              <a:t>.</a:t>
            </a:r>
          </a:p>
          <a:p>
            <a:pPr marL="285750" indent="-285750" algn="just">
              <a:buClr>
                <a:srgbClr val="FFC000"/>
              </a:buClr>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Where empty cylinder for packing of liquefied petroleum gas are being moved for reasons other than supply.</a:t>
            </a:r>
          </a:p>
        </p:txBody>
      </p:sp>
    </p:spTree>
    <p:extLst>
      <p:ext uri="{BB962C8B-B14F-4D97-AF65-F5344CB8AC3E}">
        <p14:creationId xmlns:p14="http://schemas.microsoft.com/office/powerpoint/2010/main" val="357492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 name="Rounded Rectangle 5"/>
          <p:cNvSpPr/>
          <p:nvPr/>
        </p:nvSpPr>
        <p:spPr>
          <a:xfrm>
            <a:off x="3177153" y="3440624"/>
            <a:ext cx="4145796" cy="878755"/>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Google Shape;61;p14"/>
          <p:cNvSpPr txBox="1">
            <a:spLocks noGrp="1"/>
          </p:cNvSpPr>
          <p:nvPr>
            <p:ph type="title"/>
          </p:nvPr>
        </p:nvSpPr>
        <p:spPr>
          <a:xfrm>
            <a:off x="216973" y="166032"/>
            <a:ext cx="7105976" cy="572700"/>
          </a:xfrm>
          <a:prstGeom prst="rect">
            <a:avLst/>
          </a:prstGeom>
        </p:spPr>
        <p:txBody>
          <a:bodyPr spcFirstLastPara="1" wrap="square" lIns="91425" tIns="91425" rIns="91425" bIns="91425" anchor="t" anchorCtr="0">
            <a:noAutofit/>
          </a:bodyPr>
          <a:lstStyle/>
          <a:p>
            <a:r>
              <a:rPr lang="en-IN" sz="1800" b="1" u="sng" dirty="0" smtClean="0">
                <a:solidFill>
                  <a:srgbClr val="FFC000"/>
                </a:solidFill>
                <a:latin typeface="Times New Roman" panose="02020603050405020304" pitchFamily="18" charset="0"/>
                <a:cs typeface="Times New Roman" panose="02020603050405020304" pitchFamily="18" charset="0"/>
              </a:rPr>
              <a:t>E-WAY </a:t>
            </a:r>
            <a:r>
              <a:rPr lang="en-IN" sz="1800" b="1" u="sng" dirty="0">
                <a:solidFill>
                  <a:srgbClr val="FFC000"/>
                </a:solidFill>
                <a:latin typeface="Times New Roman" panose="02020603050405020304" pitchFamily="18" charset="0"/>
                <a:cs typeface="Times New Roman" panose="02020603050405020304" pitchFamily="18" charset="0"/>
              </a:rPr>
              <a:t>BILL </a:t>
            </a:r>
            <a:r>
              <a:rPr lang="en-IN" sz="1800" b="1" u="sng" dirty="0" smtClean="0">
                <a:solidFill>
                  <a:srgbClr val="FFC000"/>
                </a:solidFill>
                <a:latin typeface="Times New Roman" panose="02020603050405020304" pitchFamily="18" charset="0"/>
                <a:cs typeface="Times New Roman" panose="02020603050405020304" pitchFamily="18" charset="0"/>
              </a:rPr>
              <a:t>vis-à-vis IMPORT OF GOODS</a:t>
            </a:r>
            <a:r>
              <a:rPr lang="en-IN" sz="1800" dirty="0">
                <a:latin typeface="Times New Roman" panose="02020603050405020304" pitchFamily="18" charset="0"/>
                <a:cs typeface="Times New Roman" panose="02020603050405020304" pitchFamily="18" charset="0"/>
              </a:rPr>
              <a:t/>
            </a:r>
            <a:br>
              <a:rPr lang="en-IN" sz="1800" dirty="0">
                <a:latin typeface="Times New Roman" panose="02020603050405020304" pitchFamily="18" charset="0"/>
                <a:cs typeface="Times New Roman" panose="02020603050405020304" pitchFamily="18" charset="0"/>
              </a:rPr>
            </a:br>
            <a:endParaRPr lang="en-IN" sz="1800" dirty="0">
              <a:latin typeface="Times New Roman" panose="02020603050405020304" pitchFamily="18" charset="0"/>
              <a:cs typeface="Times New Roman" panose="02020603050405020304" pitchFamily="18" charset="0"/>
            </a:endParaRPr>
          </a:p>
        </p:txBody>
      </p:sp>
      <p:sp>
        <p:nvSpPr>
          <p:cNvPr id="62" name="Google Shape;62;p14"/>
          <p:cNvSpPr txBox="1"/>
          <p:nvPr/>
        </p:nvSpPr>
        <p:spPr>
          <a:xfrm>
            <a:off x="0" y="0"/>
            <a:ext cx="9144000" cy="88800"/>
          </a:xfrm>
          <a:prstGeom prst="rect">
            <a:avLst/>
          </a:prstGeom>
          <a:solidFill>
            <a:srgbClr val="FCBF0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 name="Slide Number Placeholder 10"/>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aphicFrame>
        <p:nvGraphicFramePr>
          <p:cNvPr id="8" name="Table 7"/>
          <p:cNvGraphicFramePr>
            <a:graphicFrameLocks noGrp="1"/>
          </p:cNvGraphicFramePr>
          <p:nvPr>
            <p:extLst>
              <p:ext uri="{D42A27DB-BD31-4B8C-83A1-F6EECF244321}">
                <p14:modId xmlns:p14="http://schemas.microsoft.com/office/powerpoint/2010/main" val="2339969632"/>
              </p:ext>
            </p:extLst>
          </p:nvPr>
        </p:nvGraphicFramePr>
        <p:xfrm>
          <a:off x="357015" y="935803"/>
          <a:ext cx="7990114" cy="2218102"/>
        </p:xfrm>
        <a:graphic>
          <a:graphicData uri="http://schemas.openxmlformats.org/drawingml/2006/table">
            <a:tbl>
              <a:tblPr firstRow="1" bandRow="1">
                <a:tableStyleId>{17292A2E-F333-43FB-9621-5CBBE7FDCDCB}</a:tableStyleId>
              </a:tblPr>
              <a:tblGrid>
                <a:gridCol w="3995057"/>
                <a:gridCol w="3995057"/>
              </a:tblGrid>
              <a:tr h="316872">
                <a:tc>
                  <a:txBody>
                    <a:bodyPr/>
                    <a:lstStyle/>
                    <a:p>
                      <a:r>
                        <a:rPr lang="en-IN" dirty="0" smtClean="0">
                          <a:latin typeface="Times New Roman" panose="02020603050405020304" pitchFamily="18" charset="0"/>
                          <a:cs typeface="Times New Roman" panose="02020603050405020304" pitchFamily="18" charset="0"/>
                        </a:rPr>
                        <a:t>E WAY BILL </a:t>
                      </a:r>
                      <a:r>
                        <a:rPr lang="en-IN" dirty="0" smtClean="0">
                          <a:solidFill>
                            <a:srgbClr val="FF0000"/>
                          </a:solidFill>
                          <a:latin typeface="Times New Roman" panose="02020603050405020304" pitchFamily="18" charset="0"/>
                          <a:cs typeface="Times New Roman" panose="02020603050405020304" pitchFamily="18" charset="0"/>
                        </a:rPr>
                        <a:t>REQUIRED</a:t>
                      </a:r>
                      <a:endParaRPr lang="en-IN"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E WAY BILL </a:t>
                      </a:r>
                      <a:r>
                        <a:rPr lang="en-IN" dirty="0" smtClean="0">
                          <a:solidFill>
                            <a:srgbClr val="FF0000"/>
                          </a:solidFill>
                          <a:latin typeface="Times New Roman" panose="02020603050405020304" pitchFamily="18" charset="0"/>
                          <a:cs typeface="Times New Roman" panose="02020603050405020304" pitchFamily="18" charset="0"/>
                        </a:rPr>
                        <a:t>NOT REQUIRED</a:t>
                      </a:r>
                      <a:endParaRPr lang="en-IN" b="1" dirty="0">
                        <a:solidFill>
                          <a:srgbClr val="FF0000"/>
                        </a:solidFill>
                        <a:latin typeface="Times New Roman" panose="02020603050405020304" pitchFamily="18" charset="0"/>
                        <a:cs typeface="Times New Roman" panose="02020603050405020304" pitchFamily="18" charset="0"/>
                      </a:endParaRPr>
                    </a:p>
                  </a:txBody>
                  <a:tcPr/>
                </a:tc>
              </a:tr>
              <a:tr h="1901230">
                <a:tc>
                  <a:txBody>
                    <a:bodyPr/>
                    <a:lstStyle/>
                    <a:p>
                      <a:pPr marL="285750" indent="-285750" algn="just">
                        <a:buClr>
                          <a:srgbClr val="FFC000"/>
                        </a:buClr>
                        <a:buFont typeface="Wingdings" panose="05000000000000000000" pitchFamily="2" charset="2"/>
                        <a:buChar char="v"/>
                      </a:pPr>
                      <a:r>
                        <a:rPr lang="en-IN" dirty="0" smtClean="0">
                          <a:latin typeface="Times New Roman" panose="02020603050405020304" pitchFamily="18" charset="0"/>
                          <a:cs typeface="Times New Roman" panose="02020603050405020304" pitchFamily="18" charset="0"/>
                        </a:rPr>
                        <a:t>Movement</a:t>
                      </a:r>
                      <a:r>
                        <a:rPr lang="en-IN" baseline="0" dirty="0" smtClean="0">
                          <a:latin typeface="Times New Roman" panose="02020603050405020304" pitchFamily="18" charset="0"/>
                          <a:cs typeface="Times New Roman" panose="02020603050405020304" pitchFamily="18" charset="0"/>
                        </a:rPr>
                        <a:t> of goods from Inland Container Depot [ICD]/ Container Freight Station [CFS] to Business Place of Importer</a:t>
                      </a:r>
                    </a:p>
                    <a:p>
                      <a:pPr marL="285750" indent="-285750" algn="just">
                        <a:buClr>
                          <a:srgbClr val="FFC000"/>
                        </a:buClr>
                        <a:buFont typeface="Wingdings" panose="05000000000000000000" pitchFamily="2" charset="2"/>
                        <a:buChar char="v"/>
                      </a:pPr>
                      <a:endParaRPr lang="en-IN" baseline="0" dirty="0" smtClean="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baseline="0" dirty="0" smtClean="0">
                          <a:latin typeface="Times New Roman" panose="02020603050405020304" pitchFamily="18" charset="0"/>
                          <a:cs typeface="Times New Roman" panose="02020603050405020304" pitchFamily="18" charset="0"/>
                        </a:rPr>
                        <a:t>Movement from warehouse to Business Place of Importer</a:t>
                      </a:r>
                      <a:endParaRPr lang="en-IN" b="0" dirty="0">
                        <a:latin typeface="Times New Roman" panose="02020603050405020304" pitchFamily="18" charset="0"/>
                        <a:cs typeface="Times New Roman" panose="02020603050405020304" pitchFamily="18" charset="0"/>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v"/>
                        <a:tabLst/>
                        <a:defRPr/>
                      </a:pPr>
                      <a:r>
                        <a:rPr lang="en-IN" dirty="0" smtClean="0">
                          <a:latin typeface="Times New Roman" panose="02020603050405020304" pitchFamily="18" charset="0"/>
                          <a:cs typeface="Times New Roman" panose="02020603050405020304" pitchFamily="18" charset="0"/>
                        </a:rPr>
                        <a:t>Entry inward</a:t>
                      </a:r>
                      <a:r>
                        <a:rPr lang="en-IN" baseline="0" dirty="0" smtClean="0">
                          <a:latin typeface="Times New Roman" panose="02020603050405020304" pitchFamily="18" charset="0"/>
                          <a:cs typeface="Times New Roman" panose="02020603050405020304" pitchFamily="18" charset="0"/>
                        </a:rPr>
                        <a:t> to </a:t>
                      </a:r>
                      <a:r>
                        <a:rPr lang="en-IN" dirty="0" smtClean="0">
                          <a:latin typeface="Times New Roman" panose="02020603050405020304" pitchFamily="18" charset="0"/>
                          <a:cs typeface="Times New Roman" panose="02020603050405020304" pitchFamily="18" charset="0"/>
                        </a:rPr>
                        <a:t>Customs Station</a:t>
                      </a:r>
                    </a:p>
                    <a:p>
                      <a:pPr marL="0" marR="0" lvl="0" indent="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None/>
                        <a:tabLst/>
                        <a:defRPr/>
                      </a:pPr>
                      <a:endParaRPr lang="en-IN" dirty="0" smtClean="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dirty="0" smtClean="0">
                          <a:latin typeface="Times New Roman" panose="02020603050405020304" pitchFamily="18" charset="0"/>
                          <a:cs typeface="Times New Roman" panose="02020603050405020304" pitchFamily="18" charset="0"/>
                        </a:rPr>
                        <a:t>Movement of goods from customs port/ Airport to Inland Container Depot</a:t>
                      </a:r>
                      <a:r>
                        <a:rPr lang="en-IN" baseline="0" dirty="0" smtClean="0">
                          <a:latin typeface="Times New Roman" panose="02020603050405020304" pitchFamily="18" charset="0"/>
                          <a:cs typeface="Times New Roman" panose="02020603050405020304" pitchFamily="18" charset="0"/>
                        </a:rPr>
                        <a:t> [ICD]/ Container Freight Station [CFS]</a:t>
                      </a:r>
                    </a:p>
                    <a:p>
                      <a:pPr marL="285750" indent="-285750" algn="just">
                        <a:buClr>
                          <a:srgbClr val="FFC000"/>
                        </a:buClr>
                        <a:buFont typeface="Wingdings" panose="05000000000000000000" pitchFamily="2" charset="2"/>
                        <a:buChar char="v"/>
                      </a:pPr>
                      <a:endParaRPr lang="en-IN" baseline="0" dirty="0" smtClean="0">
                        <a:latin typeface="Times New Roman" panose="02020603050405020304" pitchFamily="18" charset="0"/>
                        <a:cs typeface="Times New Roman" panose="02020603050405020304" pitchFamily="18" charset="0"/>
                      </a:endParaRPr>
                    </a:p>
                    <a:p>
                      <a:pPr marL="285750" indent="-285750" algn="just">
                        <a:buClr>
                          <a:srgbClr val="FFC000"/>
                        </a:buClr>
                        <a:buFont typeface="Wingdings" panose="05000000000000000000" pitchFamily="2" charset="2"/>
                        <a:buChar char="v"/>
                      </a:pPr>
                      <a:r>
                        <a:rPr lang="en-IN" baseline="0" dirty="0" smtClean="0">
                          <a:latin typeface="Times New Roman" panose="02020603050405020304" pitchFamily="18" charset="0"/>
                          <a:cs typeface="Times New Roman" panose="02020603050405020304" pitchFamily="18" charset="0"/>
                        </a:rPr>
                        <a:t>Movement of Goods from Inland Container Depot/ Container Freight Station to warehouse</a:t>
                      </a:r>
                      <a:endParaRPr lang="en-IN" b="0" dirty="0">
                        <a:latin typeface="Times New Roman" panose="02020603050405020304" pitchFamily="18" charset="0"/>
                        <a:cs typeface="Times New Roman" panose="02020603050405020304" pitchFamily="18" charset="0"/>
                      </a:endParaRPr>
                    </a:p>
                  </a:txBody>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878" y="3789531"/>
            <a:ext cx="818616" cy="1059697"/>
          </a:xfrm>
          <a:prstGeom prst="rect">
            <a:avLst/>
          </a:prstGeom>
        </p:spPr>
      </p:pic>
      <p:sp>
        <p:nvSpPr>
          <p:cNvPr id="4" name="TextBox 3"/>
          <p:cNvSpPr txBox="1"/>
          <p:nvPr/>
        </p:nvSpPr>
        <p:spPr>
          <a:xfrm>
            <a:off x="3177153" y="3555958"/>
            <a:ext cx="4432515" cy="73866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What should I do to bring the goods from the Customs Station to my Place of Business when the consignment cannot be moved in a single vehicle?</a:t>
            </a:r>
            <a:endParaRPr lang="en-IN"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3958" y="4502945"/>
            <a:ext cx="6584266" cy="461665"/>
          </a:xfrm>
          <a:prstGeom prst="rect">
            <a:avLst/>
          </a:prstGeom>
          <a:noFill/>
        </p:spPr>
        <p:txBody>
          <a:bodyPr wrap="square" rtlCol="0">
            <a:spAutoFit/>
          </a:bodyPr>
          <a:lstStyle/>
          <a:p>
            <a:r>
              <a:rPr lang="en-IN" sz="1200" b="1" i="1" dirty="0" smtClean="0">
                <a:latin typeface="Times New Roman" panose="02020603050405020304" pitchFamily="18" charset="0"/>
                <a:cs typeface="Times New Roman" panose="02020603050405020304" pitchFamily="18" charset="0"/>
              </a:rPr>
              <a:t>References: Synergy </a:t>
            </a:r>
            <a:r>
              <a:rPr lang="en-IN" sz="1200" b="1" i="1" dirty="0" err="1" smtClean="0">
                <a:latin typeface="Times New Roman" panose="02020603050405020304" pitchFamily="18" charset="0"/>
                <a:cs typeface="Times New Roman" panose="02020603050405020304" pitchFamily="18" charset="0"/>
              </a:rPr>
              <a:t>Fertichem</a:t>
            </a:r>
            <a:r>
              <a:rPr lang="en-IN" sz="1200" b="1" i="1" dirty="0" smtClean="0">
                <a:latin typeface="Times New Roman" panose="02020603050405020304" pitchFamily="18" charset="0"/>
                <a:cs typeface="Times New Roman" panose="02020603050405020304" pitchFamily="18" charset="0"/>
              </a:rPr>
              <a:t> (P.) Ltd v. State of Gujarat [(2020) 116 taxmann.co, 221 </a:t>
            </a:r>
            <a:r>
              <a:rPr lang="en-IN" sz="1200" b="1" i="1" dirty="0" err="1" smtClean="0">
                <a:latin typeface="Times New Roman" panose="02020603050405020304" pitchFamily="18" charset="0"/>
                <a:cs typeface="Times New Roman" panose="02020603050405020304" pitchFamily="18" charset="0"/>
              </a:rPr>
              <a:t>Guj</a:t>
            </a:r>
            <a:r>
              <a:rPr lang="en-IN" sz="1200" b="1" i="1" dirty="0" smtClean="0">
                <a:latin typeface="Times New Roman" panose="02020603050405020304" pitchFamily="18" charset="0"/>
                <a:cs typeface="Times New Roman" panose="02020603050405020304" pitchFamily="18" charset="0"/>
              </a:rPr>
              <a:t>]</a:t>
            </a:r>
          </a:p>
          <a:p>
            <a:r>
              <a:rPr lang="en-US" sz="1200" b="1" i="1" dirty="0" smtClean="0">
                <a:latin typeface="Times New Roman" panose="02020603050405020304" pitchFamily="18" charset="0"/>
                <a:cs typeface="Times New Roman" panose="02020603050405020304" pitchFamily="18" charset="0"/>
              </a:rPr>
              <a:t>                     ABCO Trades (P) Ltd v. ASTO [2020 (42) GSTL 63 (Ker)]</a:t>
            </a:r>
            <a:r>
              <a:rPr lang="en-US" sz="1200" i="1" dirty="0" smtClean="0">
                <a:latin typeface="Times New Roman" panose="02020603050405020304" pitchFamily="18" charset="0"/>
                <a:cs typeface="Times New Roman" panose="02020603050405020304" pitchFamily="18" charset="0"/>
              </a:rPr>
              <a:t>– Consignee mentioned as UID</a:t>
            </a:r>
            <a:endParaRPr lang="en-IN"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32860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p:nvPr/>
        </p:nvSpPr>
        <p:spPr>
          <a:xfrm>
            <a:off x="0" y="-54428"/>
            <a:ext cx="9180000" cy="88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Rectangle 3"/>
          <p:cNvSpPr/>
          <p:nvPr/>
        </p:nvSpPr>
        <p:spPr>
          <a:xfrm>
            <a:off x="348341" y="463563"/>
            <a:ext cx="7920005" cy="3387017"/>
          </a:xfrm>
          <a:prstGeom prst="rect">
            <a:avLst/>
          </a:prstGeom>
        </p:spPr>
        <p:txBody>
          <a:bodyPr wrap="square">
            <a:spAutoFit/>
          </a:bodyPr>
          <a:lstStyle/>
          <a:p>
            <a:pPr>
              <a:lnSpc>
                <a:spcPct val="107000"/>
              </a:lnSpc>
              <a:spcAft>
                <a:spcPts val="800"/>
              </a:spcAft>
              <a:buClr>
                <a:srgbClr val="FFC000"/>
              </a:buClr>
            </a:pPr>
            <a:r>
              <a:rPr lang="en-IN" sz="2400" b="1" dirty="0" smtClean="0">
                <a:latin typeface="Times New Roman" panose="02020603050405020304" pitchFamily="18" charset="0"/>
                <a:ea typeface="Calibri" panose="020F0502020204030204" pitchFamily="34" charset="0"/>
                <a:cs typeface="Times New Roman" panose="02020603050405020304" pitchFamily="18" charset="0"/>
              </a:rPr>
              <a:t>Circular 64/38/2018 dated 14-09-2018</a:t>
            </a:r>
          </a:p>
          <a:p>
            <a:pPr>
              <a:lnSpc>
                <a:spcPct val="107000"/>
              </a:lnSpc>
              <a:spcAft>
                <a:spcPts val="800"/>
              </a:spcAft>
              <a:buClr>
                <a:srgbClr val="FFC000"/>
              </a:buClr>
            </a:pPr>
            <a:r>
              <a:rPr lang="en-IN" sz="1200" dirty="0" smtClean="0">
                <a:latin typeface="Times New Roman" panose="02020603050405020304" pitchFamily="18" charset="0"/>
                <a:ea typeface="Calibri" panose="020F0502020204030204" pitchFamily="34" charset="0"/>
                <a:cs typeface="Times New Roman" panose="02020603050405020304" pitchFamily="18" charset="0"/>
              </a:rPr>
              <a:t>Clarifies that Proceedings u/s 129 may not be initiated in case of following mistakes:</a:t>
            </a: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Spelling </a:t>
            </a:r>
            <a:r>
              <a:rPr lang="en-US" sz="1200" dirty="0">
                <a:latin typeface="Times New Roman" panose="02020603050405020304" pitchFamily="18" charset="0"/>
                <a:cs typeface="Times New Roman" panose="02020603050405020304" pitchFamily="18" charset="0"/>
              </a:rPr>
              <a:t>mistakes</a:t>
            </a: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Error </a:t>
            </a:r>
            <a:r>
              <a:rPr lang="en-US" sz="1200" dirty="0">
                <a:latin typeface="Times New Roman" panose="02020603050405020304" pitchFamily="18" charset="0"/>
                <a:cs typeface="Times New Roman" panose="02020603050405020304" pitchFamily="18" charset="0"/>
              </a:rPr>
              <a:t>in the pin-code</a:t>
            </a: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Error </a:t>
            </a:r>
            <a:r>
              <a:rPr lang="en-US" sz="1200" dirty="0">
                <a:latin typeface="Times New Roman" panose="02020603050405020304" pitchFamily="18" charset="0"/>
                <a:cs typeface="Times New Roman" panose="02020603050405020304" pitchFamily="18" charset="0"/>
              </a:rPr>
              <a:t>in the </a:t>
            </a:r>
            <a:r>
              <a:rPr lang="en-US" sz="1200" dirty="0" smtClean="0">
                <a:latin typeface="Times New Roman" panose="02020603050405020304" pitchFamily="18" charset="0"/>
                <a:cs typeface="Times New Roman" panose="02020603050405020304" pitchFamily="18" charset="0"/>
              </a:rPr>
              <a:t>address (Change in PIN should not have effect of increasing the validity period)</a:t>
            </a:r>
            <a:endParaRPr lang="en-US" sz="1200" dirty="0">
              <a:latin typeface="Times New Roman" panose="02020603050405020304" pitchFamily="18" charset="0"/>
              <a:cs typeface="Times New Roman" panose="02020603050405020304" pitchFamily="18" charset="0"/>
            </a:endParaRP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Error </a:t>
            </a:r>
            <a:r>
              <a:rPr lang="en-US" sz="1200" dirty="0">
                <a:latin typeface="Times New Roman" panose="02020603050405020304" pitchFamily="18" charset="0"/>
                <a:cs typeface="Times New Roman" panose="02020603050405020304" pitchFamily="18" charset="0"/>
              </a:rPr>
              <a:t>in one or two digits of the document number mentioned in the e-way bill</a:t>
            </a: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Error </a:t>
            </a:r>
            <a:r>
              <a:rPr lang="en-US" sz="1200" dirty="0">
                <a:latin typeface="Times New Roman" panose="02020603050405020304" pitchFamily="18" charset="0"/>
                <a:cs typeface="Times New Roman" panose="02020603050405020304" pitchFamily="18" charset="0"/>
              </a:rPr>
              <a:t>in 4 or 6 digit level of HSN where the first 2 digits of HSN are correct and the rate of tax mentioned is correct</a:t>
            </a:r>
          </a:p>
          <a:p>
            <a:pPr marL="285750" indent="-285750" algn="just">
              <a:lnSpc>
                <a:spcPct val="107000"/>
              </a:lnSpc>
              <a:spcAft>
                <a:spcPts val="800"/>
              </a:spcAft>
              <a:buClr>
                <a:schemeClr val="accent1">
                  <a:lumMod val="50000"/>
                </a:schemeClr>
              </a:buClr>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Error </a:t>
            </a:r>
            <a:r>
              <a:rPr lang="en-US" sz="1200" dirty="0">
                <a:latin typeface="Times New Roman" panose="02020603050405020304" pitchFamily="18" charset="0"/>
                <a:cs typeface="Times New Roman" panose="02020603050405020304" pitchFamily="18" charset="0"/>
              </a:rPr>
              <a:t>in one or two digits/characters of the vehicle </a:t>
            </a:r>
            <a:r>
              <a:rPr lang="en-US" sz="1200" dirty="0" smtClean="0">
                <a:latin typeface="Times New Roman" panose="02020603050405020304" pitchFamily="18" charset="0"/>
                <a:cs typeface="Times New Roman" panose="02020603050405020304" pitchFamily="18" charset="0"/>
              </a:rPr>
              <a:t>number</a:t>
            </a:r>
          </a:p>
          <a:p>
            <a:pPr algn="just">
              <a:lnSpc>
                <a:spcPct val="107000"/>
              </a:lnSpc>
              <a:spcAft>
                <a:spcPts val="800"/>
              </a:spcAft>
              <a:buClr>
                <a:schemeClr val="accent1">
                  <a:lumMod val="50000"/>
                </a:schemeClr>
              </a:buClr>
            </a:pPr>
            <a:endParaRPr lang="en-US" sz="1200" dirty="0" smtClean="0">
              <a:latin typeface="Times New Roman" panose="02020603050405020304" pitchFamily="18" charset="0"/>
              <a:cs typeface="Times New Roman" panose="02020603050405020304" pitchFamily="18" charset="0"/>
            </a:endParaRPr>
          </a:p>
          <a:p>
            <a:pPr algn="just">
              <a:lnSpc>
                <a:spcPct val="107000"/>
              </a:lnSpc>
              <a:spcAft>
                <a:spcPts val="800"/>
              </a:spcAft>
              <a:buClr>
                <a:schemeClr val="accent1">
                  <a:lumMod val="50000"/>
                </a:schemeClr>
              </a:buClr>
            </a:pPr>
            <a:r>
              <a:rPr lang="en-US" sz="1200" dirty="0" smtClean="0">
                <a:latin typeface="Times New Roman" panose="02020603050405020304" pitchFamily="18" charset="0"/>
                <a:cs typeface="Times New Roman" panose="02020603050405020304" pitchFamily="18" charset="0"/>
              </a:rPr>
              <a:t>In such cases, Penalty </a:t>
            </a:r>
            <a:r>
              <a:rPr lang="en-US" sz="1200" dirty="0">
                <a:latin typeface="Times New Roman" panose="02020603050405020304" pitchFamily="18" charset="0"/>
                <a:cs typeface="Times New Roman" panose="02020603050405020304" pitchFamily="18" charset="0"/>
              </a:rPr>
              <a:t>to the tune of Rs. 500/-each under section 125 of the CGST Act and the respective State GST Act should be imposed (Rs.1000/-under the IGST Act) in FORM GST DRC-07 for every consignment</a:t>
            </a:r>
            <a:r>
              <a:rPr lang="en-US" sz="1200" dirty="0" smtClean="0">
                <a:latin typeface="Times New Roman" panose="02020603050405020304" pitchFamily="18" charset="0"/>
                <a:cs typeface="Times New Roman" panose="02020603050405020304" pitchFamily="18" charset="0"/>
              </a:rPr>
              <a:t>.</a:t>
            </a:r>
            <a:endParaRPr lang="en-IN" sz="1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4252931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2607</Words>
  <Application>Microsoft Office PowerPoint</Application>
  <PresentationFormat>On-screen Show (16:9)</PresentationFormat>
  <Paragraphs>309</Paragraphs>
  <Slides>28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Wingdings</vt:lpstr>
      <vt:lpstr>League Spartan</vt:lpstr>
      <vt:lpstr>Calibri</vt:lpstr>
      <vt:lpstr>Times New Roman</vt:lpstr>
      <vt:lpstr>Inter</vt:lpstr>
      <vt:lpstr>Arial</vt:lpstr>
      <vt:lpstr>Symbol</vt:lpstr>
      <vt:lpstr>Corda-Regular</vt:lpstr>
      <vt:lpstr>Simple Light</vt:lpstr>
      <vt:lpstr>Inter Play of E-WAY BILL  in GST </vt:lpstr>
      <vt:lpstr>Legal Framework</vt:lpstr>
      <vt:lpstr>Legal Framework</vt:lpstr>
      <vt:lpstr>WHO CAN GENERATE E-WAY BILL </vt:lpstr>
      <vt:lpstr>PowerPoint Presentation</vt:lpstr>
      <vt:lpstr>Validity of E-Way Bill </vt:lpstr>
      <vt:lpstr>E-way Bill is not required </vt:lpstr>
      <vt:lpstr>E-WAY BILL vis-à-vis IMPORT OF GOODS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smooth compliance  </vt:lpstr>
      <vt:lpstr>THANK YOU </vt:lpstr>
      <vt:lpstr>OTHERS – NOT FOR REFERENCE </vt:lpstr>
      <vt:lpstr>Legal Framework</vt:lpstr>
      <vt:lpstr> Important Points of E-Way Bill</vt:lpstr>
      <vt:lpstr>Every registered person who causes the movement of goods of consignment value exceeding Rs.50,000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WAY BILL, ITS IMPACT AND LEGAL PROCEEDINGS IN GST</dc:title>
  <dc:creator>Ashis Agarwal</dc:creator>
  <cp:lastModifiedBy>DHC</cp:lastModifiedBy>
  <cp:revision>130</cp:revision>
  <dcterms:modified xsi:type="dcterms:W3CDTF">2023-07-18T10:41:02Z</dcterms:modified>
</cp:coreProperties>
</file>